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c19ae616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ec19ae616f_1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6d2a816c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76d2a816cd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c19ae616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ec19ae616f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6d2a816c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76d2a816cd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76d2a816c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76d2a816cd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c19ae616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2ec19ae616f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ec19ae61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2ec19ae616f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6f04fd9b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76f04fd9b9_1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6d2a816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276d2a816c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6d2a816c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276d2a816cd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6d2a816c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276d2a816cd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11"/>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12"/>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945204" y="1845080"/>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4"/>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7"/>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9"/>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0"/>
          <p:cNvPicPr preferRelativeResize="0"/>
          <p:nvPr/>
        </p:nvPicPr>
        <p:blipFill rotWithShape="1">
          <a:blip r:embed="rId2">
            <a:alphaModFix/>
          </a:blip>
          <a:srcRect/>
          <a:stretch/>
        </p:blipFill>
        <p:spPr>
          <a:xfrm>
            <a:off x="1" y="0"/>
            <a:ext cx="1643974"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youtu.be/XBGqGfN9a4Y" TargetMode="External"/><Relationship Id="rId7" Type="http://schemas.openxmlformats.org/officeDocument/2006/relationships/hyperlink" Target="http://www.youtube.com/watch?v=XBGqGfN9a4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3"/>
          <p:cNvSpPr txBox="1"/>
          <p:nvPr/>
        </p:nvSpPr>
        <p:spPr>
          <a:xfrm>
            <a:off x="2128150" y="1418400"/>
            <a:ext cx="9046200" cy="343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SCO Workshop</a:t>
            </a:r>
            <a:br>
              <a:rPr lang="en-US" sz="2400" b="0" i="0" u="none" strike="noStrike" cap="none">
                <a:solidFill>
                  <a:schemeClr val="dk1"/>
                </a:solidFill>
                <a:latin typeface="Calibri"/>
                <a:ea typeface="Calibri"/>
                <a:cs typeface="Calibri"/>
                <a:sym typeface="Calibri"/>
              </a:rPr>
            </a:br>
            <a:br>
              <a:rPr lang="en-US" sz="2400" b="0" i="0" u="none" strike="noStrike" cap="none">
                <a:solidFill>
                  <a:schemeClr val="dk1"/>
                </a:solidFill>
                <a:latin typeface="Calibri"/>
                <a:ea typeface="Calibri"/>
                <a:cs typeface="Calibri"/>
                <a:sym typeface="Calibri"/>
              </a:rPr>
            </a:br>
            <a:r>
              <a:rPr lang="en-US" sz="3100" b="1" i="0" u="none" strike="noStrike" cap="none">
                <a:solidFill>
                  <a:schemeClr val="dk1"/>
                </a:solidFill>
                <a:latin typeface="Calibri"/>
                <a:ea typeface="Calibri"/>
                <a:cs typeface="Calibri"/>
                <a:sym typeface="Calibri"/>
              </a:rPr>
              <a:t>SHARED EXPERIENCES WITH THE CEVSS - </a:t>
            </a:r>
            <a:br>
              <a:rPr lang="en-US" sz="3100" b="1" i="0" u="none" strike="noStrike" cap="none">
                <a:solidFill>
                  <a:schemeClr val="dk1"/>
                </a:solidFill>
                <a:latin typeface="Calibri"/>
                <a:ea typeface="Calibri"/>
                <a:cs typeface="Calibri"/>
                <a:sym typeface="Calibri"/>
              </a:rPr>
            </a:br>
            <a:r>
              <a:rPr lang="en-US" sz="3100" b="1" i="0" u="none" strike="noStrike" cap="none">
                <a:solidFill>
                  <a:schemeClr val="dk1"/>
                </a:solidFill>
                <a:latin typeface="Calibri"/>
                <a:ea typeface="Calibri"/>
                <a:cs typeface="Calibri"/>
                <a:sym typeface="Calibri"/>
              </a:rPr>
              <a:t>CENTERS OF EXCELLENCE FOR </a:t>
            </a:r>
            <a:br>
              <a:rPr lang="en-US" sz="3100" b="1" i="0" u="none" strike="noStrike" cap="none">
                <a:solidFill>
                  <a:schemeClr val="dk1"/>
                </a:solidFill>
                <a:latin typeface="Calibri"/>
                <a:ea typeface="Calibri"/>
                <a:cs typeface="Calibri"/>
                <a:sym typeface="Calibri"/>
              </a:rPr>
            </a:br>
            <a:r>
              <a:rPr lang="en-US" sz="3100" b="1" i="0" u="none" strike="noStrike" cap="none">
                <a:solidFill>
                  <a:schemeClr val="dk1"/>
                </a:solidFill>
                <a:latin typeface="Calibri"/>
                <a:ea typeface="Calibri"/>
                <a:cs typeface="Calibri"/>
                <a:sym typeface="Calibri"/>
              </a:rPr>
              <a:t>VETERAN STUDENT SUCCESS GRANT</a:t>
            </a:r>
            <a:endParaRPr sz="1500" b="1"/>
          </a:p>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br>
              <a:rPr lang="en-US" sz="18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Thursday, July 18, 2024</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3:30-5 pm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4842975" y="447225"/>
            <a:ext cx="6460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Las Positas College</a:t>
            </a:r>
            <a:br>
              <a:rPr lang="en-US"/>
            </a:br>
            <a:r>
              <a:rPr lang="en-US" sz="3700"/>
              <a:t>Veterans Success Coaches</a:t>
            </a:r>
            <a:endParaRPr sz="3700"/>
          </a:p>
        </p:txBody>
      </p:sp>
      <p:sp>
        <p:nvSpPr>
          <p:cNvPr id="162" name="Google Shape;162;p22"/>
          <p:cNvSpPr txBox="1">
            <a:spLocks noGrp="1"/>
          </p:cNvSpPr>
          <p:nvPr>
            <p:ph type="body" idx="1"/>
          </p:nvPr>
        </p:nvSpPr>
        <p:spPr>
          <a:xfrm>
            <a:off x="2131275" y="2506500"/>
            <a:ext cx="6916200" cy="4351500"/>
          </a:xfrm>
          <a:prstGeom prst="rect">
            <a:avLst/>
          </a:prstGeom>
          <a:noFill/>
          <a:ln>
            <a:noFill/>
          </a:ln>
        </p:spPr>
        <p:txBody>
          <a:bodyPr spcFirstLastPara="1" wrap="square" lIns="91425" tIns="45700" rIns="91425" bIns="45700" anchor="t" anchorCtr="0">
            <a:normAutofit lnSpcReduction="20000"/>
          </a:bodyPr>
          <a:lstStyle/>
          <a:p>
            <a:pPr marL="177800" lvl="0" indent="0" algn="l" rtl="0">
              <a:lnSpc>
                <a:spcPct val="90000"/>
              </a:lnSpc>
              <a:spcBef>
                <a:spcPts val="0"/>
              </a:spcBef>
              <a:spcAft>
                <a:spcPts val="0"/>
              </a:spcAft>
              <a:buClr>
                <a:schemeClr val="dk1"/>
              </a:buClr>
              <a:buSzPts val="2800"/>
              <a:buNone/>
            </a:pPr>
            <a:r>
              <a:rPr lang="en-US"/>
              <a:t>CEVSS Grant Goals</a:t>
            </a:r>
            <a:br>
              <a:rPr lang="en-US"/>
            </a:br>
            <a:br>
              <a:rPr lang="en-US"/>
            </a:br>
            <a:r>
              <a:rPr lang="en-US"/>
              <a:t>Year 1:  Increase Academic Success</a:t>
            </a:r>
            <a:br>
              <a:rPr lang="en-US"/>
            </a:br>
            <a:r>
              <a:rPr lang="en-US"/>
              <a:t>**Mission Ready Veterans Learning Community  </a:t>
            </a:r>
            <a:br>
              <a:rPr lang="en-US"/>
            </a:br>
            <a:endParaRPr/>
          </a:p>
          <a:p>
            <a:pPr marL="177800" lvl="0" indent="0" algn="l" rtl="0">
              <a:lnSpc>
                <a:spcPct val="90000"/>
              </a:lnSpc>
              <a:spcBef>
                <a:spcPts val="0"/>
              </a:spcBef>
              <a:spcAft>
                <a:spcPts val="0"/>
              </a:spcAft>
              <a:buClr>
                <a:schemeClr val="dk1"/>
              </a:buClr>
              <a:buSzPts val="2800"/>
              <a:buNone/>
            </a:pPr>
            <a:r>
              <a:rPr lang="en-US"/>
              <a:t>Year 2: Increase Diversity Amongst Veterans</a:t>
            </a:r>
            <a:br>
              <a:rPr lang="en-US"/>
            </a:br>
            <a:r>
              <a:rPr lang="en-US"/>
              <a:t>**Outreach opportunities in the community</a:t>
            </a:r>
            <a:endParaRPr/>
          </a:p>
          <a:p>
            <a:pPr marL="177800" lvl="0" indent="0" algn="l" rtl="0">
              <a:lnSpc>
                <a:spcPct val="90000"/>
              </a:lnSpc>
              <a:spcBef>
                <a:spcPts val="0"/>
              </a:spcBef>
              <a:spcAft>
                <a:spcPts val="0"/>
              </a:spcAft>
              <a:buClr>
                <a:schemeClr val="dk1"/>
              </a:buClr>
              <a:buSzPts val="2800"/>
              <a:buNone/>
            </a:pPr>
            <a:br>
              <a:rPr lang="en-US"/>
            </a:br>
            <a:r>
              <a:rPr lang="en-US"/>
              <a:t>Year 3:  Increase career search opportunities for Veterans</a:t>
            </a:r>
            <a:br>
              <a:rPr lang="en-US"/>
            </a:br>
            <a:br>
              <a:rPr lang="en-US"/>
            </a:br>
            <a:endParaRPr/>
          </a:p>
        </p:txBody>
      </p:sp>
      <p:pic>
        <p:nvPicPr>
          <p:cNvPr id="163" name="Google Shape;163;p22"/>
          <p:cNvPicPr preferRelativeResize="0"/>
          <p:nvPr/>
        </p:nvPicPr>
        <p:blipFill>
          <a:blip r:embed="rId3">
            <a:alphaModFix/>
          </a:blip>
          <a:stretch>
            <a:fillRect/>
          </a:stretch>
        </p:blipFill>
        <p:spPr>
          <a:xfrm>
            <a:off x="2714050" y="242450"/>
            <a:ext cx="1709675" cy="187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4842975" y="447225"/>
            <a:ext cx="6460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Las Positas College</a:t>
            </a:r>
            <a:endParaRPr/>
          </a:p>
        </p:txBody>
      </p:sp>
      <p:sp>
        <p:nvSpPr>
          <p:cNvPr id="169" name="Google Shape;169;p23"/>
          <p:cNvSpPr txBox="1">
            <a:spLocks noGrp="1"/>
          </p:cNvSpPr>
          <p:nvPr>
            <p:ph type="body" idx="1"/>
          </p:nvPr>
        </p:nvSpPr>
        <p:spPr>
          <a:xfrm>
            <a:off x="1977375" y="2361125"/>
            <a:ext cx="9577500" cy="3931200"/>
          </a:xfrm>
          <a:prstGeom prst="rect">
            <a:avLst/>
          </a:prstGeom>
          <a:noFill/>
          <a:ln>
            <a:noFill/>
          </a:ln>
        </p:spPr>
        <p:txBody>
          <a:bodyPr spcFirstLastPara="1" wrap="square" lIns="91425" tIns="45700" rIns="91425" bIns="45700" anchor="t" anchorCtr="0">
            <a:normAutofit fontScale="92500" lnSpcReduction="20000"/>
          </a:bodyPr>
          <a:lstStyle/>
          <a:p>
            <a:pPr marL="177800" lvl="0" indent="0" algn="l" rtl="0">
              <a:lnSpc>
                <a:spcPct val="90000"/>
              </a:lnSpc>
              <a:spcBef>
                <a:spcPts val="0"/>
              </a:spcBef>
              <a:spcAft>
                <a:spcPts val="0"/>
              </a:spcAft>
              <a:buClr>
                <a:schemeClr val="dk1"/>
              </a:buClr>
              <a:buSzPct val="100000"/>
              <a:buNone/>
            </a:pPr>
            <a:r>
              <a:rPr lang="en-US"/>
              <a:t>Teachable Moments - draft</a:t>
            </a:r>
            <a:endParaRPr/>
          </a:p>
          <a:p>
            <a:pPr marL="177800" lvl="0" indent="0" algn="l" rtl="0">
              <a:lnSpc>
                <a:spcPct val="90000"/>
              </a:lnSpc>
              <a:spcBef>
                <a:spcPts val="0"/>
              </a:spcBef>
              <a:spcAft>
                <a:spcPts val="0"/>
              </a:spcAft>
              <a:buClr>
                <a:schemeClr val="dk1"/>
              </a:buClr>
              <a:buSzPct val="100000"/>
              <a:buNone/>
            </a:pPr>
            <a:endParaRPr/>
          </a:p>
          <a:p>
            <a:pPr marL="457200" lvl="0" indent="-334327" algn="l" rtl="0">
              <a:lnSpc>
                <a:spcPct val="90000"/>
              </a:lnSpc>
              <a:spcBef>
                <a:spcPts val="0"/>
              </a:spcBef>
              <a:spcAft>
                <a:spcPts val="0"/>
              </a:spcAft>
              <a:buSzPct val="64285"/>
              <a:buChar char="•"/>
            </a:pPr>
            <a:r>
              <a:rPr lang="en-US"/>
              <a:t>Identify signature events and document outcomes</a:t>
            </a:r>
            <a:br>
              <a:rPr lang="en-US"/>
            </a:br>
            <a:endParaRPr/>
          </a:p>
          <a:p>
            <a:pPr marL="457200" lvl="0" indent="-334327" algn="l" rtl="0">
              <a:lnSpc>
                <a:spcPct val="90000"/>
              </a:lnSpc>
              <a:spcBef>
                <a:spcPts val="0"/>
              </a:spcBef>
              <a:spcAft>
                <a:spcPts val="0"/>
              </a:spcAft>
              <a:buSzPct val="64285"/>
              <a:buChar char="•"/>
            </a:pPr>
            <a:r>
              <a:rPr lang="en-US"/>
              <a:t>Be ultra organized with scanning and saving documents or evidence in a shared folder</a:t>
            </a:r>
            <a:br>
              <a:rPr lang="en-US"/>
            </a:br>
            <a:endParaRPr/>
          </a:p>
          <a:p>
            <a:pPr marL="457200" lvl="0" indent="-334327" algn="l" rtl="0">
              <a:lnSpc>
                <a:spcPct val="90000"/>
              </a:lnSpc>
              <a:spcBef>
                <a:spcPts val="0"/>
              </a:spcBef>
              <a:spcAft>
                <a:spcPts val="0"/>
              </a:spcAft>
              <a:buSzPct val="64285"/>
              <a:buChar char="•"/>
            </a:pPr>
            <a:r>
              <a:rPr lang="en-US"/>
              <a:t>Work closely with Business Office to ensure grant budget is spent down (use or lose) </a:t>
            </a:r>
            <a:endParaRPr/>
          </a:p>
          <a:p>
            <a:pPr marL="0" lvl="0" indent="0" algn="l" rtl="0">
              <a:lnSpc>
                <a:spcPct val="90000"/>
              </a:lnSpc>
              <a:spcBef>
                <a:spcPts val="0"/>
              </a:spcBef>
              <a:spcAft>
                <a:spcPts val="0"/>
              </a:spcAft>
              <a:buNone/>
            </a:pPr>
            <a:br>
              <a:rPr lang="en-US"/>
            </a:br>
            <a:endParaRPr/>
          </a:p>
          <a:p>
            <a:pPr marL="177800" lvl="0" indent="0" algn="l" rtl="0">
              <a:spcBef>
                <a:spcPts val="0"/>
              </a:spcBef>
              <a:spcAft>
                <a:spcPts val="0"/>
              </a:spcAft>
              <a:buClr>
                <a:schemeClr val="dk1"/>
              </a:buClr>
              <a:buSzPct val="100000"/>
              <a:buFont typeface="Arial"/>
              <a:buNone/>
            </a:pPr>
            <a:r>
              <a:rPr lang="en-US"/>
              <a:t>Share “veterans success coach” video recap. </a:t>
            </a:r>
            <a:endParaRPr/>
          </a:p>
          <a:p>
            <a:pPr marL="0" lvl="0" indent="0" algn="l" rtl="0">
              <a:lnSpc>
                <a:spcPct val="90000"/>
              </a:lnSpc>
              <a:spcBef>
                <a:spcPts val="0"/>
              </a:spcBef>
              <a:spcAft>
                <a:spcPts val="0"/>
              </a:spcAft>
              <a:buNone/>
            </a:pPr>
            <a:endParaRPr/>
          </a:p>
        </p:txBody>
      </p:sp>
      <p:pic>
        <p:nvPicPr>
          <p:cNvPr id="170" name="Google Shape;170;p23"/>
          <p:cNvPicPr preferRelativeResize="0"/>
          <p:nvPr/>
        </p:nvPicPr>
        <p:blipFill>
          <a:blip r:embed="rId3">
            <a:alphaModFix/>
          </a:blip>
          <a:stretch>
            <a:fillRect/>
          </a:stretch>
        </p:blipFill>
        <p:spPr>
          <a:xfrm>
            <a:off x="2714050" y="242450"/>
            <a:ext cx="1709675" cy="187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4842975" y="447225"/>
            <a:ext cx="6460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Las Positas College</a:t>
            </a:r>
            <a:br>
              <a:rPr lang="en-US"/>
            </a:br>
            <a:r>
              <a:rPr lang="en-US" sz="3600"/>
              <a:t>“</a:t>
            </a:r>
            <a:r>
              <a:rPr lang="en-US" sz="3600" u="sng">
                <a:solidFill>
                  <a:schemeClr val="hlink"/>
                </a:solidFill>
                <a:hlinkClick r:id="rId3"/>
              </a:rPr>
              <a:t>Sense of Belonging” Video</a:t>
            </a:r>
            <a:endParaRPr sz="3600"/>
          </a:p>
        </p:txBody>
      </p:sp>
      <p:sp>
        <p:nvSpPr>
          <p:cNvPr id="176" name="Google Shape;176;p24"/>
          <p:cNvSpPr txBox="1">
            <a:spLocks noGrp="1"/>
          </p:cNvSpPr>
          <p:nvPr>
            <p:ph type="body" idx="1"/>
          </p:nvPr>
        </p:nvSpPr>
        <p:spPr>
          <a:xfrm>
            <a:off x="1977375" y="2361125"/>
            <a:ext cx="9577500" cy="3931200"/>
          </a:xfrm>
          <a:prstGeom prst="rect">
            <a:avLst/>
          </a:prstGeom>
          <a:noFill/>
          <a:ln>
            <a:noFill/>
          </a:ln>
        </p:spPr>
        <p:txBody>
          <a:bodyPr spcFirstLastPara="1" wrap="square" lIns="91425" tIns="45700" rIns="91425" bIns="45700" anchor="t" anchorCtr="0">
            <a:normAutofit/>
          </a:bodyPr>
          <a:lstStyle/>
          <a:p>
            <a:pPr marL="177800" lvl="0" indent="0" algn="l" rtl="0">
              <a:spcBef>
                <a:spcPts val="0"/>
              </a:spcBef>
              <a:spcAft>
                <a:spcPts val="0"/>
              </a:spcAft>
              <a:buNone/>
            </a:pPr>
            <a:endParaRPr/>
          </a:p>
          <a:p>
            <a:pPr marL="0" lvl="0" indent="0" algn="l" rtl="0">
              <a:lnSpc>
                <a:spcPct val="90000"/>
              </a:lnSpc>
              <a:spcBef>
                <a:spcPts val="0"/>
              </a:spcBef>
              <a:spcAft>
                <a:spcPts val="0"/>
              </a:spcAft>
              <a:buNone/>
            </a:pPr>
            <a:endParaRPr/>
          </a:p>
        </p:txBody>
      </p:sp>
      <p:pic>
        <p:nvPicPr>
          <p:cNvPr id="177" name="Google Shape;177;p24"/>
          <p:cNvPicPr preferRelativeResize="0"/>
          <p:nvPr/>
        </p:nvPicPr>
        <p:blipFill>
          <a:blip r:embed="rId4">
            <a:alphaModFix/>
          </a:blip>
          <a:stretch>
            <a:fillRect/>
          </a:stretch>
        </p:blipFill>
        <p:spPr>
          <a:xfrm>
            <a:off x="2109100" y="288975"/>
            <a:ext cx="1709675" cy="1876200"/>
          </a:xfrm>
          <a:prstGeom prst="rect">
            <a:avLst/>
          </a:prstGeom>
          <a:noFill/>
          <a:ln>
            <a:noFill/>
          </a:ln>
        </p:spPr>
      </p:pic>
      <p:pic>
        <p:nvPicPr>
          <p:cNvPr id="178" name="Google Shape;178;p24"/>
          <p:cNvPicPr preferRelativeResize="0"/>
          <p:nvPr/>
        </p:nvPicPr>
        <p:blipFill rotWithShape="1">
          <a:blip r:embed="rId5">
            <a:alphaModFix/>
          </a:blip>
          <a:srcRect l="3679" b="3679"/>
          <a:stretch/>
        </p:blipFill>
        <p:spPr>
          <a:xfrm>
            <a:off x="2318675" y="2199446"/>
            <a:ext cx="6460199" cy="4658557"/>
          </a:xfrm>
          <a:prstGeom prst="rect">
            <a:avLst/>
          </a:prstGeom>
          <a:noFill/>
          <a:ln>
            <a:noFill/>
          </a:ln>
        </p:spPr>
      </p:pic>
      <p:pic>
        <p:nvPicPr>
          <p:cNvPr id="179" name="Google Shape;179;p24"/>
          <p:cNvPicPr preferRelativeResize="0"/>
          <p:nvPr/>
        </p:nvPicPr>
        <p:blipFill>
          <a:blip r:embed="rId6">
            <a:alphaModFix/>
          </a:blip>
          <a:stretch>
            <a:fillRect/>
          </a:stretch>
        </p:blipFill>
        <p:spPr>
          <a:xfrm>
            <a:off x="9091650" y="1699650"/>
            <a:ext cx="2294375" cy="2106976"/>
          </a:xfrm>
          <a:prstGeom prst="rect">
            <a:avLst/>
          </a:prstGeom>
          <a:noFill/>
          <a:ln>
            <a:noFill/>
          </a:ln>
        </p:spPr>
      </p:pic>
      <p:sp>
        <p:nvSpPr>
          <p:cNvPr id="180" name="Google Shape;180;p24"/>
          <p:cNvSpPr txBox="1"/>
          <p:nvPr/>
        </p:nvSpPr>
        <p:spPr>
          <a:xfrm>
            <a:off x="9091650" y="3894925"/>
            <a:ext cx="2567400" cy="19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Calibri"/>
                <a:ea typeface="Calibri"/>
                <a:cs typeface="Calibri"/>
                <a:sym typeface="Calibri"/>
              </a:rPr>
              <a:t>Veterans Success Coaches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Gino Marquand &amp;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Edgar Reyes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Both USMC veterans</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Both LPC Alumni</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Both Transfer to 4 yr universities</a:t>
            </a:r>
            <a:endParaRPr sz="1600">
              <a:solidFill>
                <a:schemeClr val="dk1"/>
              </a:solidFill>
              <a:latin typeface="Calibri"/>
              <a:ea typeface="Calibri"/>
              <a:cs typeface="Calibri"/>
              <a:sym typeface="Calibri"/>
            </a:endParaRPr>
          </a:p>
        </p:txBody>
      </p:sp>
      <p:pic>
        <p:nvPicPr>
          <p:cNvPr id="181" name="Google Shape;181;p24" descr="LPC Veterans Success Coaches 2024" title="LPC VETERANS SUCCESS COACHES 2024">
            <a:hlinkClick r:id="rId7"/>
          </p:cNvPr>
          <p:cNvPicPr preferRelativeResize="0"/>
          <p:nvPr/>
        </p:nvPicPr>
        <p:blipFill>
          <a:blip r:embed="rId8">
            <a:alphaModFix/>
          </a:blip>
          <a:stretch>
            <a:fillRect/>
          </a:stretch>
        </p:blipFill>
        <p:spPr>
          <a:xfrm>
            <a:off x="8807913" y="5025725"/>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2371250" y="447225"/>
            <a:ext cx="8931900" cy="3626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00000"/>
              <a:buFont typeface="Calibri"/>
              <a:buNone/>
            </a:pPr>
            <a:endParaRPr/>
          </a:p>
          <a:p>
            <a:pPr marL="0" lvl="0" indent="0" algn="ctr" rtl="0">
              <a:lnSpc>
                <a:spcPct val="90000"/>
              </a:lnSpc>
              <a:spcBef>
                <a:spcPts val="0"/>
              </a:spcBef>
              <a:spcAft>
                <a:spcPts val="0"/>
              </a:spcAft>
              <a:buClr>
                <a:schemeClr val="dk1"/>
              </a:buClr>
              <a:buSzPct val="100000"/>
              <a:buFont typeface="Calibri"/>
              <a:buNone/>
            </a:pPr>
            <a:endParaRPr/>
          </a:p>
          <a:p>
            <a:pPr marL="0" lvl="0" indent="0" algn="ctr" rtl="0">
              <a:lnSpc>
                <a:spcPct val="90000"/>
              </a:lnSpc>
              <a:spcBef>
                <a:spcPts val="0"/>
              </a:spcBef>
              <a:spcAft>
                <a:spcPts val="0"/>
              </a:spcAft>
              <a:buClr>
                <a:schemeClr val="dk1"/>
              </a:buClr>
              <a:buSzPct val="100000"/>
              <a:buFont typeface="Calibri"/>
              <a:buNone/>
            </a:pPr>
            <a:r>
              <a:rPr lang="en-US"/>
              <a:t>Questions &amp; Answers</a:t>
            </a:r>
            <a:br>
              <a:rPr lang="en-US"/>
            </a:br>
            <a:br>
              <a:rPr lang="en-US"/>
            </a:br>
            <a:r>
              <a:rPr lang="en-US"/>
              <a:t>Open Discussion, Conversation</a:t>
            </a:r>
            <a:br>
              <a:rPr lang="en-US"/>
            </a:br>
            <a:br>
              <a:rPr lang="en-US"/>
            </a:br>
            <a:r>
              <a:rPr lang="en-US"/>
              <a:t>Thank you for attending!</a:t>
            </a:r>
            <a:endParaRPr/>
          </a:p>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00000"/>
              <a:buFont typeface="Calibri"/>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2123525" y="326700"/>
            <a:ext cx="96723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Panel Presenters</a:t>
            </a:r>
            <a:endParaRPr/>
          </a:p>
        </p:txBody>
      </p:sp>
      <p:sp>
        <p:nvSpPr>
          <p:cNvPr id="101" name="Google Shape;101;p14"/>
          <p:cNvSpPr txBox="1">
            <a:spLocks noGrp="1"/>
          </p:cNvSpPr>
          <p:nvPr>
            <p:ph type="body" idx="1"/>
          </p:nvPr>
        </p:nvSpPr>
        <p:spPr>
          <a:xfrm>
            <a:off x="1875525" y="1527525"/>
            <a:ext cx="4386900" cy="5125200"/>
          </a:xfrm>
          <a:prstGeom prst="rect">
            <a:avLst/>
          </a:prstGeom>
          <a:noFill/>
          <a:ln>
            <a:noFill/>
          </a:ln>
        </p:spPr>
        <p:txBody>
          <a:bodyPr spcFirstLastPara="1" wrap="square" lIns="91425" tIns="45700" rIns="91425" bIns="45700" anchor="t" anchorCtr="0">
            <a:normAutofit fontScale="47500" lnSpcReduction="10000"/>
          </a:bodyPr>
          <a:lstStyle/>
          <a:p>
            <a:pPr marL="171450" lvl="0" indent="-47625" algn="l" rtl="0">
              <a:lnSpc>
                <a:spcPct val="90000"/>
              </a:lnSpc>
              <a:spcBef>
                <a:spcPts val="0"/>
              </a:spcBef>
              <a:spcAft>
                <a:spcPts val="0"/>
              </a:spcAft>
              <a:buClr>
                <a:schemeClr val="dk1"/>
              </a:buClr>
              <a:buSzPct val="76712"/>
              <a:buNone/>
            </a:pPr>
            <a:r>
              <a:rPr lang="en-US" sz="3650"/>
              <a:t>Dominic Barnes - Kansas State University</a:t>
            </a:r>
            <a:br>
              <a:rPr lang="en-US"/>
            </a:br>
            <a:endParaRPr/>
          </a:p>
          <a:p>
            <a:pPr marL="171450" lvl="0" indent="-47625" algn="l" rtl="0">
              <a:lnSpc>
                <a:spcPct val="90000"/>
              </a:lnSpc>
              <a:spcBef>
                <a:spcPts val="0"/>
              </a:spcBef>
              <a:spcAft>
                <a:spcPts val="0"/>
              </a:spcAft>
              <a:buClr>
                <a:schemeClr val="dk1"/>
              </a:buClr>
              <a:buSzPct val="100000"/>
              <a:buNone/>
            </a:pPr>
            <a:br>
              <a:rPr lang="en-US"/>
            </a:b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r>
              <a:rPr lang="en-US"/>
              <a:t>I served 27 years in the Army and retired as a Sergeant First Class (E7) in 2015. Most of my time was as an MP but I did serve in the artillery early in my career. I have two combat deployments to Iraq and one peacekeeping deployment to Bosnia-Herzegovina under my belt.</a:t>
            </a: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r>
              <a:rPr lang="en-US"/>
              <a:t>Currently I work for K-State as the Military Student Services Coordinator. In this role I recruit and support military affiliated students. My office is located in the Fort Riley Education Center so I primarily interact with active-duty soldiers, spouses, and veterans. </a:t>
            </a: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lnSpc>
                <a:spcPct val="90000"/>
              </a:lnSpc>
              <a:spcBef>
                <a:spcPts val="0"/>
              </a:spcBef>
              <a:spcAft>
                <a:spcPts val="0"/>
              </a:spcAft>
              <a:buClr>
                <a:schemeClr val="dk1"/>
              </a:buClr>
              <a:buSzPct val="100000"/>
              <a:buNone/>
            </a:pPr>
            <a:r>
              <a:rPr lang="en-US"/>
              <a:t>I am also a PhD Candidate studying the experiences of active-duty service members who volunteer their time in community non-profit organizations.</a:t>
            </a:r>
            <a:endParaRPr/>
          </a:p>
          <a:p>
            <a:pPr marL="171450" lvl="0" indent="-47625" algn="l" rtl="0">
              <a:lnSpc>
                <a:spcPct val="90000"/>
              </a:lnSpc>
              <a:spcBef>
                <a:spcPts val="0"/>
              </a:spcBef>
              <a:spcAft>
                <a:spcPts val="0"/>
              </a:spcAft>
              <a:buClr>
                <a:schemeClr val="dk1"/>
              </a:buClr>
              <a:buSzPct val="100000"/>
              <a:buNone/>
            </a:pPr>
            <a:endParaRPr/>
          </a:p>
          <a:p>
            <a:pPr marL="171450" lvl="0" indent="-47625" algn="l" rtl="0">
              <a:spcBef>
                <a:spcPts val="0"/>
              </a:spcBef>
              <a:spcAft>
                <a:spcPts val="0"/>
              </a:spcAft>
              <a:buClr>
                <a:schemeClr val="dk1"/>
              </a:buClr>
              <a:buSzPct val="100000"/>
              <a:buNone/>
            </a:pPr>
            <a:r>
              <a:rPr lang="en-US"/>
              <a:t>Best yet, I am the proud grandfather of 3 great kids!</a:t>
            </a:r>
            <a:endParaRPr/>
          </a:p>
          <a:p>
            <a:pPr marL="171450" lvl="0" indent="-47625" algn="l" rtl="0">
              <a:spcBef>
                <a:spcPts val="0"/>
              </a:spcBef>
              <a:spcAft>
                <a:spcPts val="0"/>
              </a:spcAft>
              <a:buClr>
                <a:schemeClr val="dk1"/>
              </a:buClr>
              <a:buSzPct val="100000"/>
              <a:buNone/>
            </a:pPr>
            <a:endParaRPr/>
          </a:p>
          <a:p>
            <a:pPr marL="171450" lvl="0" indent="-47625" algn="l" rtl="0">
              <a:spcBef>
                <a:spcPts val="0"/>
              </a:spcBef>
              <a:spcAft>
                <a:spcPts val="0"/>
              </a:spcAft>
              <a:buClr>
                <a:schemeClr val="dk1"/>
              </a:buClr>
              <a:buSzPct val="100000"/>
              <a:buNone/>
            </a:pPr>
            <a:r>
              <a:rPr lang="en-US"/>
              <a:t>I have several Lykoi cats living with me.</a:t>
            </a:r>
            <a:endParaRPr/>
          </a:p>
        </p:txBody>
      </p:sp>
      <p:sp>
        <p:nvSpPr>
          <p:cNvPr id="102" name="Google Shape;102;p14"/>
          <p:cNvSpPr txBox="1">
            <a:spLocks noGrp="1"/>
          </p:cNvSpPr>
          <p:nvPr>
            <p:ph type="body" idx="1"/>
          </p:nvPr>
        </p:nvSpPr>
        <p:spPr>
          <a:xfrm>
            <a:off x="6935450" y="1652400"/>
            <a:ext cx="4535100" cy="4468200"/>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r>
              <a:rPr lang="en-US" sz="1750"/>
              <a:t>Evelyn Andrew - Las Positas College</a:t>
            </a:r>
            <a:br>
              <a:rPr lang="en-US" sz="1750"/>
            </a:br>
            <a:br>
              <a:rPr lang="en-US" sz="1750"/>
            </a:br>
            <a:br>
              <a:rPr lang="en-US" sz="1750"/>
            </a:br>
            <a:endParaRPr sz="1750"/>
          </a:p>
          <a:p>
            <a:pPr marL="228600" lvl="0" indent="-50800" algn="l" rtl="0">
              <a:lnSpc>
                <a:spcPct val="90000"/>
              </a:lnSpc>
              <a:spcBef>
                <a:spcPts val="0"/>
              </a:spcBef>
              <a:spcAft>
                <a:spcPts val="0"/>
              </a:spcAft>
              <a:buClr>
                <a:schemeClr val="dk1"/>
              </a:buClr>
              <a:buSzPts val="2800"/>
              <a:buNone/>
            </a:pPr>
            <a:endParaRPr sz="1750"/>
          </a:p>
          <a:p>
            <a:pPr marL="228600" lvl="0" indent="-50800" algn="l" rtl="0">
              <a:lnSpc>
                <a:spcPct val="90000"/>
              </a:lnSpc>
              <a:spcBef>
                <a:spcPts val="0"/>
              </a:spcBef>
              <a:spcAft>
                <a:spcPts val="0"/>
              </a:spcAft>
              <a:buClr>
                <a:schemeClr val="dk1"/>
              </a:buClr>
              <a:buSzPts val="2800"/>
              <a:buNone/>
            </a:pPr>
            <a:endParaRPr sz="1750"/>
          </a:p>
          <a:p>
            <a:pPr marL="228600" lvl="0" indent="-50800" algn="l" rtl="0">
              <a:lnSpc>
                <a:spcPct val="90000"/>
              </a:lnSpc>
              <a:spcBef>
                <a:spcPts val="0"/>
              </a:spcBef>
              <a:spcAft>
                <a:spcPts val="0"/>
              </a:spcAft>
              <a:buClr>
                <a:schemeClr val="dk1"/>
              </a:buClr>
              <a:buSzPts val="2800"/>
              <a:buNone/>
            </a:pPr>
            <a:endParaRPr sz="1750"/>
          </a:p>
          <a:p>
            <a:pPr marL="228600" lvl="0" indent="-50800" algn="l" rtl="0">
              <a:lnSpc>
                <a:spcPct val="90000"/>
              </a:lnSpc>
              <a:spcBef>
                <a:spcPts val="0"/>
              </a:spcBef>
              <a:spcAft>
                <a:spcPts val="0"/>
              </a:spcAft>
              <a:buClr>
                <a:schemeClr val="dk1"/>
              </a:buClr>
              <a:buSzPts val="2800"/>
              <a:buNone/>
            </a:pPr>
            <a:endParaRPr sz="1750"/>
          </a:p>
          <a:p>
            <a:pPr marL="228600" lvl="0" indent="-50800" algn="l" rtl="0">
              <a:lnSpc>
                <a:spcPct val="90000"/>
              </a:lnSpc>
              <a:spcBef>
                <a:spcPts val="0"/>
              </a:spcBef>
              <a:spcAft>
                <a:spcPts val="0"/>
              </a:spcAft>
              <a:buClr>
                <a:schemeClr val="dk1"/>
              </a:buClr>
              <a:buSzPts val="2800"/>
              <a:buNone/>
            </a:pPr>
            <a:endParaRPr sz="1750"/>
          </a:p>
          <a:p>
            <a:pPr marL="177800" lvl="0" indent="0" algn="l" rtl="0">
              <a:lnSpc>
                <a:spcPct val="90000"/>
              </a:lnSpc>
              <a:spcBef>
                <a:spcPts val="0"/>
              </a:spcBef>
              <a:spcAft>
                <a:spcPts val="0"/>
              </a:spcAft>
              <a:buClr>
                <a:schemeClr val="dk1"/>
              </a:buClr>
              <a:buSzPts val="2800"/>
              <a:buNone/>
            </a:pPr>
            <a:br>
              <a:rPr lang="en-US" sz="1100">
                <a:latin typeface="Arial"/>
                <a:ea typeface="Arial"/>
                <a:cs typeface="Arial"/>
                <a:sym typeface="Arial"/>
              </a:rPr>
            </a:br>
            <a:r>
              <a:rPr lang="en-US" sz="1100">
                <a:latin typeface="Arial"/>
                <a:ea typeface="Arial"/>
                <a:cs typeface="Arial"/>
                <a:sym typeface="Arial"/>
              </a:rPr>
              <a:t>I am the daughter of a Navy Veteran - Korean war, and daughter-in-law of a Marine Corps Vietnam Veteran.</a:t>
            </a:r>
            <a:br>
              <a:rPr lang="en-US" sz="1100">
                <a:latin typeface="Arial"/>
                <a:ea typeface="Arial"/>
                <a:cs typeface="Arial"/>
                <a:sym typeface="Arial"/>
              </a:rPr>
            </a:br>
            <a:endParaRPr sz="1100">
              <a:latin typeface="Arial"/>
              <a:ea typeface="Arial"/>
              <a:cs typeface="Arial"/>
              <a:sym typeface="Arial"/>
            </a:endParaRPr>
          </a:p>
          <a:p>
            <a:pPr marL="177800" lvl="0" indent="0" algn="l" rtl="0">
              <a:lnSpc>
                <a:spcPct val="90000"/>
              </a:lnSpc>
              <a:spcBef>
                <a:spcPts val="0"/>
              </a:spcBef>
              <a:spcAft>
                <a:spcPts val="0"/>
              </a:spcAft>
              <a:buClr>
                <a:schemeClr val="dk1"/>
              </a:buClr>
              <a:buSzPts val="2800"/>
              <a:buNone/>
            </a:pPr>
            <a:r>
              <a:rPr lang="en-US" sz="1100">
                <a:latin typeface="Arial"/>
                <a:ea typeface="Arial"/>
                <a:cs typeface="Arial"/>
                <a:sym typeface="Arial"/>
              </a:rPr>
              <a:t>I oversee the mission, vision and goals of the Veterans First Program at Las Positas College in Livermore, California. Working on a Doctorate in Educational Leadership at St Mary's College-California, I also have a master's degree in counseling, and bachelor's degree in communications.  I have over 25 years of experience serving students in higher education - private and public institutions.   I am excited to assist veterans and military affiliated students in achieving their educational goals.</a:t>
            </a:r>
            <a:br>
              <a:rPr lang="en-US" sz="1100">
                <a:latin typeface="Arial"/>
                <a:ea typeface="Arial"/>
                <a:cs typeface="Arial"/>
                <a:sym typeface="Arial"/>
              </a:rPr>
            </a:br>
            <a:br>
              <a:rPr lang="en-US" sz="1100">
                <a:latin typeface="Arial"/>
                <a:ea typeface="Arial"/>
                <a:cs typeface="Arial"/>
                <a:sym typeface="Arial"/>
              </a:rPr>
            </a:br>
            <a:endParaRPr sz="1200" b="1"/>
          </a:p>
          <a:p>
            <a:pPr marL="228600" lvl="0" indent="-50800" algn="l" rtl="0">
              <a:spcBef>
                <a:spcPts val="0"/>
              </a:spcBef>
              <a:spcAft>
                <a:spcPts val="0"/>
              </a:spcAft>
              <a:buClr>
                <a:schemeClr val="dk1"/>
              </a:buClr>
              <a:buSzPts val="1100"/>
              <a:buFont typeface="Arial"/>
              <a:buNone/>
            </a:pPr>
            <a:r>
              <a:rPr lang="en-US" sz="1200" b="1"/>
              <a:t>Veterans Program Supervisor</a:t>
            </a:r>
            <a:endParaRPr sz="1200" b="1"/>
          </a:p>
          <a:p>
            <a:pPr marL="228600" lvl="0" indent="-50800" algn="l" rtl="0">
              <a:spcBef>
                <a:spcPts val="0"/>
              </a:spcBef>
              <a:spcAft>
                <a:spcPts val="0"/>
              </a:spcAft>
              <a:buClr>
                <a:schemeClr val="dk1"/>
              </a:buClr>
              <a:buSzPts val="1100"/>
              <a:buFont typeface="Arial"/>
              <a:buNone/>
            </a:pPr>
            <a:r>
              <a:rPr lang="en-US" sz="1100">
                <a:latin typeface="Arial"/>
                <a:ea typeface="Arial"/>
                <a:cs typeface="Arial"/>
                <a:sym typeface="Arial"/>
              </a:rPr>
              <a:t>Phone: 925.424.1572</a:t>
            </a:r>
            <a:endParaRPr sz="1100">
              <a:latin typeface="Arial"/>
              <a:ea typeface="Arial"/>
              <a:cs typeface="Arial"/>
              <a:sym typeface="Arial"/>
            </a:endParaRPr>
          </a:p>
          <a:p>
            <a:pPr marL="228600" lvl="0" indent="-50800" algn="l" rtl="0">
              <a:spcBef>
                <a:spcPts val="0"/>
              </a:spcBef>
              <a:spcAft>
                <a:spcPts val="0"/>
              </a:spcAft>
              <a:buClr>
                <a:schemeClr val="dk1"/>
              </a:buClr>
              <a:buSzPts val="1100"/>
              <a:buFont typeface="Arial"/>
              <a:buNone/>
            </a:pPr>
            <a:r>
              <a:rPr lang="en-US" sz="1100">
                <a:latin typeface="Arial"/>
                <a:ea typeface="Arial"/>
                <a:cs typeface="Arial"/>
                <a:sym typeface="Arial"/>
              </a:rPr>
              <a:t>Email:  eandrews@laspositascollege.edu</a:t>
            </a:r>
            <a:endParaRPr sz="1100">
              <a:latin typeface="Arial"/>
              <a:ea typeface="Arial"/>
              <a:cs typeface="Arial"/>
              <a:sym typeface="Arial"/>
            </a:endParaRPr>
          </a:p>
        </p:txBody>
      </p:sp>
      <p:pic>
        <p:nvPicPr>
          <p:cNvPr id="103" name="Google Shape;103;p14"/>
          <p:cNvPicPr preferRelativeResize="0"/>
          <p:nvPr/>
        </p:nvPicPr>
        <p:blipFill>
          <a:blip r:embed="rId3">
            <a:alphaModFix/>
          </a:blip>
          <a:stretch>
            <a:fillRect/>
          </a:stretch>
        </p:blipFill>
        <p:spPr>
          <a:xfrm>
            <a:off x="2123525" y="2047125"/>
            <a:ext cx="833300" cy="1062750"/>
          </a:xfrm>
          <a:prstGeom prst="rect">
            <a:avLst/>
          </a:prstGeom>
          <a:noFill/>
          <a:ln>
            <a:noFill/>
          </a:ln>
        </p:spPr>
      </p:pic>
      <p:pic>
        <p:nvPicPr>
          <p:cNvPr id="104" name="Google Shape;104;p14"/>
          <p:cNvPicPr preferRelativeResize="0"/>
          <p:nvPr/>
        </p:nvPicPr>
        <p:blipFill>
          <a:blip r:embed="rId4">
            <a:alphaModFix/>
          </a:blip>
          <a:stretch>
            <a:fillRect/>
          </a:stretch>
        </p:blipFill>
        <p:spPr>
          <a:xfrm>
            <a:off x="2956829" y="2047125"/>
            <a:ext cx="1417006" cy="1062751"/>
          </a:xfrm>
          <a:prstGeom prst="rect">
            <a:avLst/>
          </a:prstGeom>
          <a:noFill/>
          <a:ln>
            <a:noFill/>
          </a:ln>
        </p:spPr>
      </p:pic>
      <p:pic>
        <p:nvPicPr>
          <p:cNvPr id="105" name="Google Shape;105;p14"/>
          <p:cNvPicPr preferRelativeResize="0"/>
          <p:nvPr/>
        </p:nvPicPr>
        <p:blipFill>
          <a:blip r:embed="rId5">
            <a:alphaModFix/>
          </a:blip>
          <a:stretch>
            <a:fillRect/>
          </a:stretch>
        </p:blipFill>
        <p:spPr>
          <a:xfrm>
            <a:off x="4347228" y="2047125"/>
            <a:ext cx="1764197" cy="1062750"/>
          </a:xfrm>
          <a:prstGeom prst="rect">
            <a:avLst/>
          </a:prstGeom>
          <a:noFill/>
          <a:ln>
            <a:noFill/>
          </a:ln>
        </p:spPr>
      </p:pic>
      <p:pic>
        <p:nvPicPr>
          <p:cNvPr id="106" name="Google Shape;106;p14"/>
          <p:cNvPicPr preferRelativeResize="0"/>
          <p:nvPr/>
        </p:nvPicPr>
        <p:blipFill>
          <a:blip r:embed="rId6">
            <a:alphaModFix/>
          </a:blip>
          <a:stretch>
            <a:fillRect/>
          </a:stretch>
        </p:blipFill>
        <p:spPr>
          <a:xfrm>
            <a:off x="7255150" y="1965472"/>
            <a:ext cx="1066075" cy="1611674"/>
          </a:xfrm>
          <a:prstGeom prst="rect">
            <a:avLst/>
          </a:prstGeom>
          <a:noFill/>
          <a:ln>
            <a:noFill/>
          </a:ln>
        </p:spPr>
      </p:pic>
      <p:pic>
        <p:nvPicPr>
          <p:cNvPr id="107" name="Google Shape;107;p14"/>
          <p:cNvPicPr preferRelativeResize="0"/>
          <p:nvPr/>
        </p:nvPicPr>
        <p:blipFill>
          <a:blip r:embed="rId7">
            <a:alphaModFix/>
          </a:blip>
          <a:stretch>
            <a:fillRect/>
          </a:stretch>
        </p:blipFill>
        <p:spPr>
          <a:xfrm>
            <a:off x="8494501" y="1920800"/>
            <a:ext cx="1417001" cy="1656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1852600" y="1868500"/>
            <a:ext cx="9577500" cy="484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CEVSS is the Center of Excellence for Veteran Student Success</a:t>
            </a:r>
            <a:br>
              <a:rPr lang="en-US" sz="1400"/>
            </a:br>
            <a:r>
              <a:rPr lang="en-US" sz="1400"/>
              <a:t>funded by the Department of Education</a:t>
            </a:r>
            <a:br>
              <a:rPr lang="en-US" sz="1400"/>
            </a:br>
            <a:br>
              <a:rPr lang="en-US" sz="1400"/>
            </a:br>
            <a:r>
              <a:rPr lang="en-US" sz="1600"/>
              <a:t>Required grant activities include:</a:t>
            </a:r>
            <a:endParaRPr sz="1600"/>
          </a:p>
          <a:p>
            <a:pPr marL="457200" lvl="0" indent="-330200" algn="l" rtl="0">
              <a:lnSpc>
                <a:spcPct val="115000"/>
              </a:lnSpc>
              <a:spcBef>
                <a:spcPts val="1200"/>
              </a:spcBef>
              <a:spcAft>
                <a:spcPts val="0"/>
              </a:spcAft>
              <a:buSzPts val="1600"/>
              <a:buAutoNum type="arabicPeriod"/>
            </a:pPr>
            <a:r>
              <a:rPr lang="en-US" sz="1600"/>
              <a:t>Establishing a Center of Excellence for Veteran Student Success on the campus of the institution to provide a single point of contact to coordinate comprehensive support services for veteran students;</a:t>
            </a:r>
            <a:endParaRPr sz="1600"/>
          </a:p>
          <a:p>
            <a:pPr marL="457200" lvl="0" indent="-330200" algn="l" rtl="0">
              <a:lnSpc>
                <a:spcPct val="115000"/>
              </a:lnSpc>
              <a:spcBef>
                <a:spcPts val="0"/>
              </a:spcBef>
              <a:spcAft>
                <a:spcPts val="0"/>
              </a:spcAft>
              <a:buSzPts val="1600"/>
              <a:buAutoNum type="arabicPeriod"/>
            </a:pPr>
            <a:r>
              <a:rPr lang="en-US" sz="1600"/>
              <a:t>Establishing a veteran student support team, including representatives from the offices of the institution responsible for admissions, registration, financial aid, veterans benefits, academic advising, student health, personal or mental health counseling, career advising, disabilities services, and any other office of the institution that provides support to veteran students on campus;</a:t>
            </a:r>
            <a:endParaRPr sz="1600"/>
          </a:p>
          <a:p>
            <a:pPr marL="457200" lvl="0" indent="-330200" algn="l" rtl="0">
              <a:lnSpc>
                <a:spcPct val="115000"/>
              </a:lnSpc>
              <a:spcBef>
                <a:spcPts val="0"/>
              </a:spcBef>
              <a:spcAft>
                <a:spcPts val="0"/>
              </a:spcAft>
              <a:buSzPts val="1600"/>
              <a:buAutoNum type="arabicPeriod"/>
            </a:pPr>
            <a:r>
              <a:rPr lang="en-US" sz="1600"/>
              <a:t>Providing a coordinator whose primary responsibility is to coordinate the model program;</a:t>
            </a:r>
            <a:endParaRPr sz="1600"/>
          </a:p>
          <a:p>
            <a:pPr marL="457200" lvl="0" indent="-330200" algn="l" rtl="0">
              <a:lnSpc>
                <a:spcPct val="115000"/>
              </a:lnSpc>
              <a:spcBef>
                <a:spcPts val="0"/>
              </a:spcBef>
              <a:spcAft>
                <a:spcPts val="0"/>
              </a:spcAft>
              <a:buSzPts val="1600"/>
              <a:buAutoNum type="arabicPeriod"/>
            </a:pPr>
            <a:r>
              <a:rPr lang="en-US" sz="1600"/>
              <a:t>Monitoring the rates of veteran student enrollment, persistence, and completion; and</a:t>
            </a:r>
            <a:endParaRPr sz="1600"/>
          </a:p>
          <a:p>
            <a:pPr marL="457200" lvl="0" indent="-330200" algn="l" rtl="0">
              <a:lnSpc>
                <a:spcPct val="115000"/>
              </a:lnSpc>
              <a:spcBef>
                <a:spcPts val="0"/>
              </a:spcBef>
              <a:spcAft>
                <a:spcPts val="0"/>
              </a:spcAft>
              <a:buSzPts val="1600"/>
              <a:buAutoNum type="arabicPeriod"/>
            </a:pPr>
            <a:r>
              <a:rPr lang="en-US" sz="1600"/>
              <a:t>Developing a plan to sustain the Center of Excellence for Veteran Student Success after the grant period.</a:t>
            </a:r>
            <a:endParaRPr sz="1600"/>
          </a:p>
          <a:p>
            <a:pPr marL="0" lvl="0" indent="0" algn="l" rtl="0">
              <a:spcBef>
                <a:spcPts val="1200"/>
              </a:spcBef>
              <a:spcAft>
                <a:spcPts val="0"/>
              </a:spcAft>
              <a:buNone/>
            </a:pPr>
            <a:endParaRPr sz="1400"/>
          </a:p>
        </p:txBody>
      </p:sp>
      <p:sp>
        <p:nvSpPr>
          <p:cNvPr id="113" name="Google Shape;113;p15"/>
          <p:cNvSpPr txBox="1">
            <a:spLocks noGrp="1"/>
          </p:cNvSpPr>
          <p:nvPr>
            <p:ph type="title"/>
          </p:nvPr>
        </p:nvSpPr>
        <p:spPr>
          <a:xfrm>
            <a:off x="2150475" y="326700"/>
            <a:ext cx="7989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the CEVSS Grant?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852600" y="1652400"/>
            <a:ext cx="9577500" cy="484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500"/>
              <a:t>CEVSS is the Center of Excellence for Veteran Student Success</a:t>
            </a:r>
            <a:br>
              <a:rPr lang="en-US" sz="1500"/>
            </a:br>
            <a:r>
              <a:rPr lang="en-US" sz="1500"/>
              <a:t>funded by the Department of Education</a:t>
            </a:r>
            <a:br>
              <a:rPr lang="en-US" sz="1500"/>
            </a:br>
            <a:br>
              <a:rPr lang="en-US" sz="1500"/>
            </a:br>
            <a:br>
              <a:rPr lang="en-US" sz="1500"/>
            </a:br>
            <a:r>
              <a:rPr lang="en-US" sz="1500"/>
              <a:t>Other authorized activities for support of veteran students:</a:t>
            </a:r>
            <a:endParaRPr sz="1500"/>
          </a:p>
          <a:p>
            <a:pPr marL="457200" lvl="0" indent="-323850" algn="l" rtl="0">
              <a:lnSpc>
                <a:spcPct val="115000"/>
              </a:lnSpc>
              <a:spcBef>
                <a:spcPts val="1200"/>
              </a:spcBef>
              <a:spcAft>
                <a:spcPts val="0"/>
              </a:spcAft>
              <a:buSzPts val="1500"/>
              <a:buAutoNum type="arabicPeriod"/>
            </a:pPr>
            <a:r>
              <a:rPr lang="en-US" sz="1500"/>
              <a:t>Outreach and recruitment of such students;</a:t>
            </a:r>
            <a:endParaRPr sz="1500"/>
          </a:p>
          <a:p>
            <a:pPr marL="457200" lvl="0" indent="-323850" algn="l" rtl="0">
              <a:lnSpc>
                <a:spcPct val="115000"/>
              </a:lnSpc>
              <a:spcBef>
                <a:spcPts val="0"/>
              </a:spcBef>
              <a:spcAft>
                <a:spcPts val="0"/>
              </a:spcAft>
              <a:buSzPts val="1500"/>
              <a:buAutoNum type="arabicPeriod"/>
            </a:pPr>
            <a:r>
              <a:rPr lang="en-US" sz="1500"/>
              <a:t>Supportive instructional services for such students, which may include--</a:t>
            </a:r>
            <a:endParaRPr sz="1500"/>
          </a:p>
          <a:p>
            <a:pPr marL="914400" lvl="1" indent="-323850" algn="l" rtl="0">
              <a:lnSpc>
                <a:spcPct val="115000"/>
              </a:lnSpc>
              <a:spcBef>
                <a:spcPts val="0"/>
              </a:spcBef>
              <a:spcAft>
                <a:spcPts val="0"/>
              </a:spcAft>
              <a:buSzPts val="1500"/>
              <a:buChar char="○"/>
            </a:pPr>
            <a:r>
              <a:rPr lang="en-US" sz="1500"/>
              <a:t>personal, academic, and career counseling, as an ongoing part of the program;</a:t>
            </a:r>
            <a:endParaRPr sz="1500"/>
          </a:p>
          <a:p>
            <a:pPr marL="914400" lvl="1" indent="-323850" algn="l" rtl="0">
              <a:lnSpc>
                <a:spcPct val="115000"/>
              </a:lnSpc>
              <a:spcBef>
                <a:spcPts val="0"/>
              </a:spcBef>
              <a:spcAft>
                <a:spcPts val="0"/>
              </a:spcAft>
              <a:buSzPts val="1500"/>
              <a:buChar char="○"/>
            </a:pPr>
            <a:r>
              <a:rPr lang="en-US" sz="1500"/>
              <a:t>tutoring and academic skill-building instruction assistance, as needed; and</a:t>
            </a:r>
            <a:endParaRPr sz="1500"/>
          </a:p>
          <a:p>
            <a:pPr marL="914400" lvl="1" indent="-323850" algn="l" rtl="0">
              <a:lnSpc>
                <a:spcPct val="115000"/>
              </a:lnSpc>
              <a:spcBef>
                <a:spcPts val="0"/>
              </a:spcBef>
              <a:spcAft>
                <a:spcPts val="0"/>
              </a:spcAft>
              <a:buSzPts val="1500"/>
              <a:buChar char="○"/>
            </a:pPr>
            <a:r>
              <a:rPr lang="en-US" sz="1500"/>
              <a:t>assistance with special admissions and transfer of credit from previous postsecondary education or experience.</a:t>
            </a:r>
            <a:endParaRPr sz="1500"/>
          </a:p>
          <a:p>
            <a:pPr marL="457200" lvl="0" indent="-323850" algn="l" rtl="0">
              <a:lnSpc>
                <a:spcPct val="115000"/>
              </a:lnSpc>
              <a:spcBef>
                <a:spcPts val="0"/>
              </a:spcBef>
              <a:spcAft>
                <a:spcPts val="0"/>
              </a:spcAft>
              <a:buSzPts val="1500"/>
              <a:buAutoNum type="arabicPeriod"/>
            </a:pPr>
            <a:r>
              <a:rPr lang="en-US" sz="1500"/>
              <a:t>Assistance in obtaining student financial aid;</a:t>
            </a:r>
            <a:endParaRPr sz="1500"/>
          </a:p>
          <a:p>
            <a:pPr marL="457200" lvl="0" indent="-323850" algn="l" rtl="0">
              <a:lnSpc>
                <a:spcPct val="115000"/>
              </a:lnSpc>
              <a:spcBef>
                <a:spcPts val="0"/>
              </a:spcBef>
              <a:spcAft>
                <a:spcPts val="0"/>
              </a:spcAft>
              <a:buSzPts val="1500"/>
              <a:buAutoNum type="arabicPeriod"/>
            </a:pPr>
            <a:r>
              <a:rPr lang="en-US" sz="1500"/>
              <a:t>Housing support for veteran students living in institutional facilities and commuting veteran students;</a:t>
            </a:r>
            <a:endParaRPr sz="1500"/>
          </a:p>
          <a:p>
            <a:pPr marL="457200" lvl="0" indent="-323850" algn="l" rtl="0">
              <a:lnSpc>
                <a:spcPct val="115000"/>
              </a:lnSpc>
              <a:spcBef>
                <a:spcPts val="0"/>
              </a:spcBef>
              <a:spcAft>
                <a:spcPts val="0"/>
              </a:spcAft>
              <a:buSzPts val="1500"/>
              <a:buAutoNum type="arabicPeriod"/>
            </a:pPr>
            <a:r>
              <a:rPr lang="en-US" sz="1500"/>
              <a:t>Cultural events, academic programs, orientation programs, and other activities designed to ease the transition to campus life for veteran students;</a:t>
            </a:r>
            <a:endParaRPr sz="1500"/>
          </a:p>
          <a:p>
            <a:pPr marL="457200" lvl="0" indent="-323850" algn="l" rtl="0">
              <a:lnSpc>
                <a:spcPct val="115000"/>
              </a:lnSpc>
              <a:spcBef>
                <a:spcPts val="0"/>
              </a:spcBef>
              <a:spcAft>
                <a:spcPts val="0"/>
              </a:spcAft>
              <a:buSzPts val="1500"/>
              <a:buAutoNum type="arabicPeriod"/>
            </a:pPr>
            <a:r>
              <a:rPr lang="en-US" sz="1500"/>
              <a:t>Support for veteran student organizations and veteran student support groups on campus;</a:t>
            </a:r>
            <a:endParaRPr sz="1500"/>
          </a:p>
          <a:p>
            <a:pPr marL="457200" lvl="0" indent="-323850" algn="l" rtl="0">
              <a:lnSpc>
                <a:spcPct val="115000"/>
              </a:lnSpc>
              <a:spcBef>
                <a:spcPts val="0"/>
              </a:spcBef>
              <a:spcAft>
                <a:spcPts val="0"/>
              </a:spcAft>
              <a:buSzPts val="1500"/>
              <a:buAutoNum type="arabicPeriod"/>
            </a:pPr>
            <a:r>
              <a:rPr lang="en-US" sz="1500"/>
              <a:t>Coordination of academic advising and admissions counseling with military bases and national guard units in the area; and</a:t>
            </a:r>
            <a:endParaRPr sz="1500"/>
          </a:p>
          <a:p>
            <a:pPr marL="457200" lvl="0" indent="-323850" algn="l" rtl="0">
              <a:lnSpc>
                <a:spcPct val="115000"/>
              </a:lnSpc>
              <a:spcBef>
                <a:spcPts val="0"/>
              </a:spcBef>
              <a:spcAft>
                <a:spcPts val="0"/>
              </a:spcAft>
              <a:buSzPts val="1500"/>
              <a:buAutoNum type="arabicPeriod"/>
            </a:pPr>
            <a:r>
              <a:rPr lang="en-US" sz="1500"/>
              <a:t>Other support services the institution determines to be necessary to ensure the success of veterans in achieving educational and career goals.</a:t>
            </a:r>
            <a:endParaRPr sz="1500"/>
          </a:p>
          <a:p>
            <a:pPr marL="0" lvl="0" indent="0" algn="l" rtl="0">
              <a:spcBef>
                <a:spcPts val="1200"/>
              </a:spcBef>
              <a:spcAft>
                <a:spcPts val="0"/>
              </a:spcAft>
              <a:buNone/>
            </a:pPr>
            <a:endParaRPr sz="1400"/>
          </a:p>
        </p:txBody>
      </p:sp>
      <p:sp>
        <p:nvSpPr>
          <p:cNvPr id="119" name="Google Shape;119;p16"/>
          <p:cNvSpPr txBox="1">
            <a:spLocks noGrp="1"/>
          </p:cNvSpPr>
          <p:nvPr>
            <p:ph type="title"/>
          </p:nvPr>
        </p:nvSpPr>
        <p:spPr>
          <a:xfrm>
            <a:off x="1935700" y="183550"/>
            <a:ext cx="83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the CEVSS Grant?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1852600" y="1868500"/>
            <a:ext cx="9577500" cy="484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1400"/>
              <a:t>Background</a:t>
            </a:r>
            <a:endParaRPr sz="1400"/>
          </a:p>
          <a:p>
            <a:pPr marL="177800" lvl="0" indent="0" algn="l" rtl="0">
              <a:spcBef>
                <a:spcPts val="0"/>
              </a:spcBef>
              <a:spcAft>
                <a:spcPts val="0"/>
              </a:spcAft>
              <a:buClr>
                <a:schemeClr val="dk1"/>
              </a:buClr>
              <a:buSzPts val="2800"/>
              <a:buNone/>
            </a:pPr>
            <a:r>
              <a:rPr lang="en-US" sz="1400"/>
              <a:t>Located in North East Kansas - Manhattan and Salina</a:t>
            </a:r>
            <a:endParaRPr sz="1400"/>
          </a:p>
          <a:p>
            <a:pPr marL="177800" lvl="0" indent="0" algn="l" rtl="0">
              <a:spcBef>
                <a:spcPts val="0"/>
              </a:spcBef>
              <a:spcAft>
                <a:spcPts val="0"/>
              </a:spcAft>
              <a:buClr>
                <a:schemeClr val="dk1"/>
              </a:buClr>
              <a:buSzPts val="2800"/>
              <a:buNone/>
            </a:pPr>
            <a:r>
              <a:rPr lang="en-US" sz="1400"/>
              <a:t>We are the nations’ first operational Land-Grant University</a:t>
            </a:r>
            <a:endParaRPr sz="1400"/>
          </a:p>
          <a:p>
            <a:pPr marL="177800" lvl="0" indent="0" algn="l" rtl="0">
              <a:spcBef>
                <a:spcPts val="0"/>
              </a:spcBef>
              <a:spcAft>
                <a:spcPts val="0"/>
              </a:spcAft>
              <a:buClr>
                <a:schemeClr val="dk1"/>
              </a:buClr>
              <a:buSzPts val="2800"/>
              <a:buNone/>
            </a:pPr>
            <a:r>
              <a:rPr lang="en-US" sz="1400"/>
              <a:t>Host to military students since 1863 starting with 6 students from Fort Riley, KS</a:t>
            </a:r>
            <a:endParaRPr sz="1400"/>
          </a:p>
          <a:p>
            <a:pPr marL="177800" lvl="0" indent="0" algn="l" rtl="0">
              <a:spcBef>
                <a:spcPts val="0"/>
              </a:spcBef>
              <a:spcAft>
                <a:spcPts val="0"/>
              </a:spcAft>
              <a:buClr>
                <a:schemeClr val="dk1"/>
              </a:buClr>
              <a:buSzPts val="2800"/>
              <a:buNone/>
            </a:pPr>
            <a:r>
              <a:rPr lang="en-US" sz="1400"/>
              <a:t>Our military affiliated student population support activities are decentralized. </a:t>
            </a:r>
            <a:endParaRPr sz="1400"/>
          </a:p>
          <a:p>
            <a:pPr marL="177800" lvl="0" indent="0" algn="l" rtl="0">
              <a:spcBef>
                <a:spcPts val="0"/>
              </a:spcBef>
              <a:spcAft>
                <a:spcPts val="0"/>
              </a:spcAft>
              <a:buClr>
                <a:schemeClr val="dk1"/>
              </a:buClr>
              <a:buSzPts val="2800"/>
              <a:buNone/>
            </a:pPr>
            <a:endParaRPr sz="1400"/>
          </a:p>
          <a:p>
            <a:pPr marL="177800" lvl="0" indent="0" algn="l" rtl="0">
              <a:spcBef>
                <a:spcPts val="0"/>
              </a:spcBef>
              <a:spcAft>
                <a:spcPts val="0"/>
              </a:spcAft>
              <a:buClr>
                <a:schemeClr val="dk1"/>
              </a:buClr>
              <a:buSzPts val="2800"/>
              <a:buNone/>
            </a:pPr>
            <a:r>
              <a:rPr lang="en-US" sz="1400"/>
              <a:t>We are located 10 miles from Fort Riley, home to the 1st Infantry Division (Big Red 1). </a:t>
            </a:r>
            <a:endParaRPr sz="1400"/>
          </a:p>
          <a:p>
            <a:pPr marL="177800" lvl="0" indent="0" algn="l" rtl="0">
              <a:spcBef>
                <a:spcPts val="0"/>
              </a:spcBef>
              <a:spcAft>
                <a:spcPts val="0"/>
              </a:spcAft>
              <a:buClr>
                <a:schemeClr val="dk1"/>
              </a:buClr>
              <a:buSzPts val="2800"/>
              <a:buNone/>
            </a:pPr>
            <a:r>
              <a:rPr lang="en-US" sz="1400"/>
              <a:t>K-State has school liaisons located at Fort Riley, KS and Fort Leavenworth, KS</a:t>
            </a:r>
            <a:endParaRPr sz="1400"/>
          </a:p>
          <a:p>
            <a:pPr marL="457200" lvl="0" indent="-317500" algn="l" rtl="0">
              <a:spcBef>
                <a:spcPts val="0"/>
              </a:spcBef>
              <a:spcAft>
                <a:spcPts val="0"/>
              </a:spcAft>
              <a:buSzPts val="1400"/>
              <a:buFont typeface="Calibri"/>
              <a:buChar char="-"/>
            </a:pPr>
            <a:r>
              <a:rPr lang="en-US" sz="1400"/>
              <a:t>Partnership with the US Army Command and General Staff College</a:t>
            </a:r>
            <a:br>
              <a:rPr lang="en-US" sz="1400"/>
            </a:br>
            <a:endParaRPr sz="1400"/>
          </a:p>
          <a:p>
            <a:pPr marL="0" lvl="0" indent="0" algn="l" rtl="0">
              <a:spcBef>
                <a:spcPts val="0"/>
              </a:spcBef>
              <a:spcAft>
                <a:spcPts val="0"/>
              </a:spcAft>
              <a:buClr>
                <a:schemeClr val="dk1"/>
              </a:buClr>
              <a:buSzPts val="2800"/>
              <a:buNone/>
            </a:pPr>
            <a:r>
              <a:rPr lang="en-US" sz="1400"/>
              <a:t>Enrollment:</a:t>
            </a:r>
            <a:endParaRPr sz="1400"/>
          </a:p>
          <a:p>
            <a:pPr marL="228600" lvl="0" indent="0" algn="l" rtl="0">
              <a:spcBef>
                <a:spcPts val="0"/>
              </a:spcBef>
              <a:spcAft>
                <a:spcPts val="0"/>
              </a:spcAft>
              <a:buClr>
                <a:schemeClr val="dk1"/>
              </a:buClr>
              <a:buSzPts val="2800"/>
              <a:buNone/>
            </a:pPr>
            <a:r>
              <a:rPr lang="en-US" sz="1400"/>
              <a:t>Largest military-affiliated student population in Kansas</a:t>
            </a:r>
            <a:endParaRPr sz="1400"/>
          </a:p>
          <a:p>
            <a:pPr marL="228600" lvl="0" indent="0" algn="l" rtl="0">
              <a:spcBef>
                <a:spcPts val="0"/>
              </a:spcBef>
              <a:spcAft>
                <a:spcPts val="0"/>
              </a:spcAft>
              <a:buClr>
                <a:schemeClr val="dk1"/>
              </a:buClr>
              <a:buSzPts val="2800"/>
              <a:buNone/>
            </a:pPr>
            <a:r>
              <a:rPr lang="en-US" sz="1400"/>
              <a:t>Approximately 20,000 students on campus and online</a:t>
            </a:r>
            <a:br>
              <a:rPr lang="en-US" sz="1400"/>
            </a:br>
            <a:r>
              <a:rPr lang="en-US" sz="1400"/>
              <a:t>Veterans &amp; Military Families:  Over 12% of the student body</a:t>
            </a:r>
            <a:endParaRPr sz="1400"/>
          </a:p>
          <a:p>
            <a:pPr marL="457200" lvl="0" indent="-317500" algn="l" rtl="0">
              <a:spcBef>
                <a:spcPts val="0"/>
              </a:spcBef>
              <a:spcAft>
                <a:spcPts val="0"/>
              </a:spcAft>
              <a:buSzPts val="1400"/>
              <a:buFont typeface="Calibri"/>
              <a:buChar char="•"/>
            </a:pPr>
            <a:r>
              <a:rPr lang="en-US" sz="1400"/>
              <a:t>1,000 certified for VA education benefits</a:t>
            </a:r>
            <a:endParaRPr sz="1400"/>
          </a:p>
          <a:p>
            <a:pPr marL="457200" lvl="0" indent="-317500" algn="l" rtl="0">
              <a:spcBef>
                <a:spcPts val="0"/>
              </a:spcBef>
              <a:spcAft>
                <a:spcPts val="0"/>
              </a:spcAft>
              <a:buSzPts val="1400"/>
              <a:buFont typeface="Calibri"/>
              <a:buChar char="•"/>
            </a:pPr>
            <a:r>
              <a:rPr lang="en-US" sz="1400"/>
              <a:t>80 active-duty students using Federal TA </a:t>
            </a:r>
            <a:endParaRPr sz="1400"/>
          </a:p>
          <a:p>
            <a:pPr marL="914400" lvl="1" indent="-317500" algn="l" rtl="0">
              <a:spcBef>
                <a:spcPts val="0"/>
              </a:spcBef>
              <a:spcAft>
                <a:spcPts val="0"/>
              </a:spcAft>
              <a:buSzPts val="1400"/>
              <a:buFont typeface="Calibri"/>
              <a:buChar char="•"/>
            </a:pPr>
            <a:r>
              <a:rPr lang="en-US" sz="1400"/>
              <a:t>Mostly Army. Then Air Force, Navy, Marine Corps, and Coast Guard. </a:t>
            </a:r>
            <a:endParaRPr sz="1400"/>
          </a:p>
          <a:p>
            <a:pPr marL="914400" lvl="1" indent="-317500" algn="l" rtl="0">
              <a:spcBef>
                <a:spcPts val="0"/>
              </a:spcBef>
              <a:spcAft>
                <a:spcPts val="0"/>
              </a:spcAft>
              <a:buSzPts val="1400"/>
              <a:buFont typeface="Calibri"/>
              <a:buChar char="•"/>
            </a:pPr>
            <a:r>
              <a:rPr lang="en-US" sz="1400"/>
              <a:t>Large number of KS National Guard. KS pays for a bachelor’s degree for guard members</a:t>
            </a:r>
            <a:endParaRPr sz="1400"/>
          </a:p>
          <a:p>
            <a:pPr marL="177800" lvl="0" indent="0" algn="l" rtl="0">
              <a:spcBef>
                <a:spcPts val="0"/>
              </a:spcBef>
              <a:spcAft>
                <a:spcPts val="0"/>
              </a:spcAft>
              <a:buClr>
                <a:schemeClr val="dk1"/>
              </a:buClr>
              <a:buSzPts val="2800"/>
              <a:buNone/>
            </a:pPr>
            <a:endParaRPr sz="1400"/>
          </a:p>
          <a:p>
            <a:pPr marL="0" lvl="0" indent="0" algn="l" rtl="0">
              <a:spcBef>
                <a:spcPts val="0"/>
              </a:spcBef>
              <a:spcAft>
                <a:spcPts val="0"/>
              </a:spcAft>
              <a:buClr>
                <a:schemeClr val="dk1"/>
              </a:buClr>
              <a:buSzPts val="2800"/>
              <a:buNone/>
            </a:pPr>
            <a:r>
              <a:rPr lang="en-US" sz="1400"/>
              <a:t>Military Affiliated Resource Center (MARC) positions</a:t>
            </a:r>
            <a:endParaRPr sz="1400"/>
          </a:p>
          <a:p>
            <a:pPr marL="457200" lvl="0" indent="-317500" algn="l" rtl="0">
              <a:spcBef>
                <a:spcPts val="0"/>
              </a:spcBef>
              <a:spcAft>
                <a:spcPts val="0"/>
              </a:spcAft>
              <a:buSzPts val="1400"/>
              <a:buFont typeface="Calibri"/>
              <a:buChar char="•"/>
            </a:pPr>
            <a:r>
              <a:rPr lang="en-US" sz="1400"/>
              <a:t>CEVSS-funded staff</a:t>
            </a:r>
            <a:endParaRPr sz="1400"/>
          </a:p>
          <a:p>
            <a:pPr marL="457200" lvl="0" indent="-317500" algn="l" rtl="0">
              <a:spcBef>
                <a:spcPts val="0"/>
              </a:spcBef>
              <a:spcAft>
                <a:spcPts val="0"/>
              </a:spcAft>
              <a:buSzPts val="1400"/>
              <a:buFont typeface="Calibri"/>
              <a:buChar char="•"/>
            </a:pPr>
            <a:r>
              <a:rPr lang="en-US" sz="1400"/>
              <a:t>FT: MARC Director. Hired in 2023</a:t>
            </a:r>
            <a:endParaRPr sz="1400"/>
          </a:p>
          <a:p>
            <a:pPr marL="457200" lvl="0" indent="-317500" algn="l" rtl="0">
              <a:spcBef>
                <a:spcPts val="0"/>
              </a:spcBef>
              <a:spcAft>
                <a:spcPts val="0"/>
              </a:spcAft>
              <a:buSzPts val="1400"/>
              <a:buFont typeface="Calibri"/>
              <a:buChar char="•"/>
            </a:pPr>
            <a:r>
              <a:rPr lang="en-US" sz="1400"/>
              <a:t>FT: MARC Academic and Career Engagement Coordinator. Interviewing.</a:t>
            </a:r>
            <a:endParaRPr sz="1400"/>
          </a:p>
          <a:p>
            <a:pPr marL="457200" lvl="0" indent="-317500" algn="l" rtl="0">
              <a:spcBef>
                <a:spcPts val="0"/>
              </a:spcBef>
              <a:spcAft>
                <a:spcPts val="0"/>
              </a:spcAft>
              <a:buSzPts val="1400"/>
              <a:buFont typeface="Calibri"/>
              <a:buChar char="•"/>
            </a:pPr>
            <a:r>
              <a:rPr lang="en-US" sz="1400"/>
              <a:t>FT Therapist for Veteran &amp; Military Affiliated. Position open.</a:t>
            </a:r>
            <a:endParaRPr sz="1400"/>
          </a:p>
        </p:txBody>
      </p:sp>
      <p:sp>
        <p:nvSpPr>
          <p:cNvPr id="125" name="Google Shape;125;p17"/>
          <p:cNvSpPr txBox="1">
            <a:spLocks noGrp="1"/>
          </p:cNvSpPr>
          <p:nvPr>
            <p:ph type="title"/>
          </p:nvPr>
        </p:nvSpPr>
        <p:spPr>
          <a:xfrm>
            <a:off x="4595750" y="326700"/>
            <a:ext cx="5544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Kansas State University</a:t>
            </a:r>
            <a:endParaRPr/>
          </a:p>
        </p:txBody>
      </p:sp>
      <p:pic>
        <p:nvPicPr>
          <p:cNvPr id="126" name="Google Shape;126;p17"/>
          <p:cNvPicPr preferRelativeResize="0"/>
          <p:nvPr/>
        </p:nvPicPr>
        <p:blipFill>
          <a:blip r:embed="rId3">
            <a:alphaModFix/>
          </a:blip>
          <a:stretch>
            <a:fillRect/>
          </a:stretch>
        </p:blipFill>
        <p:spPr>
          <a:xfrm>
            <a:off x="2722675" y="285375"/>
            <a:ext cx="1408350" cy="1408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body" idx="1"/>
          </p:nvPr>
        </p:nvSpPr>
        <p:spPr>
          <a:xfrm>
            <a:off x="2017875" y="2411775"/>
            <a:ext cx="9577500" cy="4351500"/>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2800"/>
              <a:buNone/>
            </a:pPr>
            <a:r>
              <a:rPr lang="en-US"/>
              <a:t>CEVSS Goals &amp; Grant Outcomes</a:t>
            </a:r>
            <a:br>
              <a:rPr lang="en-US"/>
            </a:br>
            <a:br>
              <a:rPr lang="en-US"/>
            </a:br>
            <a:r>
              <a:rPr lang="en-US"/>
              <a:t>Year 1: Hire three funded positions. </a:t>
            </a:r>
            <a:br>
              <a:rPr lang="en-US"/>
            </a:br>
            <a:br>
              <a:rPr lang="en-US"/>
            </a:br>
            <a:r>
              <a:rPr lang="en-US"/>
              <a:t>Year 2: Build cross-campus teams and integrate support</a:t>
            </a:r>
            <a:endParaRPr/>
          </a:p>
          <a:p>
            <a:pPr marL="177800" lvl="0" indent="0" algn="l" rtl="0">
              <a:lnSpc>
                <a:spcPct val="90000"/>
              </a:lnSpc>
              <a:spcBef>
                <a:spcPts val="0"/>
              </a:spcBef>
              <a:spcAft>
                <a:spcPts val="0"/>
              </a:spcAft>
              <a:buClr>
                <a:schemeClr val="dk1"/>
              </a:buClr>
              <a:buSzPts val="2800"/>
              <a:buNone/>
            </a:pPr>
            <a:br>
              <a:rPr lang="en-US"/>
            </a:br>
            <a:r>
              <a:rPr lang="en-US"/>
              <a:t>Year 3: Sustained funding and impact recruiting and retention</a:t>
            </a:r>
            <a:br>
              <a:rPr lang="en-US"/>
            </a:br>
            <a:br>
              <a:rPr lang="en-US"/>
            </a:br>
            <a:r>
              <a:rPr lang="en-US"/>
              <a:t>The Kansas State University Center of Excellence for Veteran Student Success is a marketing tool and proof of mission</a:t>
            </a:r>
            <a:endParaRPr/>
          </a:p>
        </p:txBody>
      </p:sp>
      <p:sp>
        <p:nvSpPr>
          <p:cNvPr id="132" name="Google Shape;132;p18"/>
          <p:cNvSpPr txBox="1">
            <a:spLocks noGrp="1"/>
          </p:cNvSpPr>
          <p:nvPr>
            <p:ph type="title"/>
          </p:nvPr>
        </p:nvSpPr>
        <p:spPr>
          <a:xfrm>
            <a:off x="4595750" y="326700"/>
            <a:ext cx="5544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Kansas State University</a:t>
            </a:r>
            <a:endParaRPr/>
          </a:p>
        </p:txBody>
      </p:sp>
      <p:pic>
        <p:nvPicPr>
          <p:cNvPr id="133" name="Google Shape;133;p18"/>
          <p:cNvPicPr preferRelativeResize="0"/>
          <p:nvPr/>
        </p:nvPicPr>
        <p:blipFill>
          <a:blip r:embed="rId3">
            <a:alphaModFix/>
          </a:blip>
          <a:stretch>
            <a:fillRect/>
          </a:stretch>
        </p:blipFill>
        <p:spPr>
          <a:xfrm>
            <a:off x="2722675" y="285375"/>
            <a:ext cx="1408350" cy="1408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4595750" y="326700"/>
            <a:ext cx="5544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Kansas State University</a:t>
            </a:r>
            <a:endParaRPr/>
          </a:p>
        </p:txBody>
      </p:sp>
      <p:sp>
        <p:nvSpPr>
          <p:cNvPr id="139" name="Google Shape;139;p19"/>
          <p:cNvSpPr txBox="1">
            <a:spLocks noGrp="1"/>
          </p:cNvSpPr>
          <p:nvPr>
            <p:ph type="body" idx="1"/>
          </p:nvPr>
        </p:nvSpPr>
        <p:spPr>
          <a:xfrm>
            <a:off x="1883400" y="1845075"/>
            <a:ext cx="9577500" cy="4351500"/>
          </a:xfrm>
          <a:prstGeom prst="rect">
            <a:avLst/>
          </a:prstGeom>
          <a:noFill/>
          <a:ln>
            <a:noFill/>
          </a:ln>
        </p:spPr>
        <p:txBody>
          <a:bodyPr spcFirstLastPara="1" wrap="square" lIns="91425" tIns="45700" rIns="91425" bIns="45700" anchor="t" anchorCtr="0">
            <a:normAutofit/>
          </a:bodyPr>
          <a:lstStyle/>
          <a:p>
            <a:pPr marL="177800" lvl="0" indent="0" algn="l" rtl="0">
              <a:spcBef>
                <a:spcPts val="0"/>
              </a:spcBef>
              <a:spcAft>
                <a:spcPts val="0"/>
              </a:spcAft>
              <a:buClr>
                <a:schemeClr val="dk1"/>
              </a:buClr>
              <a:buSzPts val="2800"/>
              <a:buNone/>
            </a:pPr>
            <a:r>
              <a:rPr lang="en-US"/>
              <a:t>Teachable Moments</a:t>
            </a:r>
            <a:endParaRPr/>
          </a:p>
          <a:p>
            <a:pPr marL="177800" lvl="0" indent="0" algn="l" rtl="0">
              <a:spcBef>
                <a:spcPts val="0"/>
              </a:spcBef>
              <a:spcAft>
                <a:spcPts val="0"/>
              </a:spcAft>
              <a:buClr>
                <a:schemeClr val="dk1"/>
              </a:buClr>
              <a:buSzPts val="2800"/>
              <a:buNone/>
            </a:pPr>
            <a:endParaRPr/>
          </a:p>
          <a:p>
            <a:pPr marL="457200" lvl="0" indent="-342900" algn="l" rtl="0">
              <a:spcBef>
                <a:spcPts val="0"/>
              </a:spcBef>
              <a:spcAft>
                <a:spcPts val="0"/>
              </a:spcAft>
              <a:buSzPts val="1800"/>
              <a:buChar char="•"/>
            </a:pPr>
            <a:r>
              <a:rPr lang="en-US"/>
              <a:t>Submit CEVSS application. Do not wait. </a:t>
            </a:r>
            <a:br>
              <a:rPr lang="en-US"/>
            </a:br>
            <a:endParaRPr/>
          </a:p>
          <a:p>
            <a:pPr marL="457200" lvl="0" indent="-342900" algn="l" rtl="0">
              <a:spcBef>
                <a:spcPts val="0"/>
              </a:spcBef>
              <a:spcAft>
                <a:spcPts val="0"/>
              </a:spcAft>
              <a:buSzPts val="1800"/>
              <a:buChar char="•"/>
            </a:pPr>
            <a:r>
              <a:rPr lang="en-US"/>
              <a:t>Money is a change agent.</a:t>
            </a:r>
            <a:br>
              <a:rPr lang="en-US"/>
            </a:br>
            <a:endParaRPr/>
          </a:p>
          <a:p>
            <a:pPr marL="457200" lvl="0" indent="-342900" algn="l" rtl="0">
              <a:lnSpc>
                <a:spcPct val="200000"/>
              </a:lnSpc>
              <a:spcBef>
                <a:spcPts val="0"/>
              </a:spcBef>
              <a:spcAft>
                <a:spcPts val="0"/>
              </a:spcAft>
              <a:buSzPts val="1800"/>
              <a:buChar char="•"/>
            </a:pPr>
            <a:r>
              <a:rPr lang="en-US"/>
              <a:t>Funded positions may not guarantee applicants.</a:t>
            </a:r>
            <a:endParaRPr/>
          </a:p>
          <a:p>
            <a:pPr marL="457200" lvl="0" indent="-342900" algn="l" rtl="0">
              <a:lnSpc>
                <a:spcPct val="200000"/>
              </a:lnSpc>
              <a:spcBef>
                <a:spcPts val="0"/>
              </a:spcBef>
              <a:spcAft>
                <a:spcPts val="1000"/>
              </a:spcAft>
              <a:buSzPts val="1800"/>
              <a:buChar char="•"/>
            </a:pPr>
            <a:r>
              <a:rPr lang="en-US"/>
              <a:t>Integrate of CEVSS positions into Org Charts</a:t>
            </a:r>
            <a:endParaRPr/>
          </a:p>
        </p:txBody>
      </p:sp>
      <p:pic>
        <p:nvPicPr>
          <p:cNvPr id="140" name="Google Shape;140;p19"/>
          <p:cNvPicPr preferRelativeResize="0"/>
          <p:nvPr/>
        </p:nvPicPr>
        <p:blipFill>
          <a:blip r:embed="rId3">
            <a:alphaModFix/>
          </a:blip>
          <a:stretch>
            <a:fillRect/>
          </a:stretch>
        </p:blipFill>
        <p:spPr>
          <a:xfrm>
            <a:off x="2722675" y="285375"/>
            <a:ext cx="1408350" cy="1408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4842975" y="447225"/>
            <a:ext cx="6460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Las Positas College</a:t>
            </a:r>
            <a:endParaRPr/>
          </a:p>
        </p:txBody>
      </p:sp>
      <p:sp>
        <p:nvSpPr>
          <p:cNvPr id="146" name="Google Shape;146;p20"/>
          <p:cNvSpPr txBox="1">
            <a:spLocks noGrp="1"/>
          </p:cNvSpPr>
          <p:nvPr>
            <p:ph type="body" idx="1"/>
          </p:nvPr>
        </p:nvSpPr>
        <p:spPr>
          <a:xfrm>
            <a:off x="2017875" y="2411775"/>
            <a:ext cx="9577500" cy="4351500"/>
          </a:xfrm>
          <a:prstGeom prst="rect">
            <a:avLst/>
          </a:prstGeom>
          <a:noFill/>
          <a:ln>
            <a:noFill/>
          </a:ln>
        </p:spPr>
        <p:txBody>
          <a:bodyPr spcFirstLastPara="1" wrap="square" lIns="91425" tIns="45700" rIns="91425" bIns="45700" anchor="t" anchorCtr="0">
            <a:normAutofit lnSpcReduction="20000"/>
          </a:bodyPr>
          <a:lstStyle/>
          <a:p>
            <a:pPr marL="177800" lvl="0" indent="0" algn="l" rtl="0">
              <a:lnSpc>
                <a:spcPct val="90000"/>
              </a:lnSpc>
              <a:spcBef>
                <a:spcPts val="0"/>
              </a:spcBef>
              <a:spcAft>
                <a:spcPts val="0"/>
              </a:spcAft>
              <a:buClr>
                <a:schemeClr val="dk1"/>
              </a:buClr>
              <a:buSzPts val="2800"/>
              <a:buNone/>
            </a:pPr>
            <a:r>
              <a:rPr lang="en-US"/>
              <a:t>Background:</a:t>
            </a:r>
            <a:br>
              <a:rPr lang="en-US"/>
            </a:br>
            <a:r>
              <a:rPr lang="en-US"/>
              <a:t>Located in Northern California - </a:t>
            </a:r>
            <a:br>
              <a:rPr lang="en-US"/>
            </a:br>
            <a:r>
              <a:rPr lang="en-US"/>
              <a:t>Livermore, California</a:t>
            </a:r>
            <a:br>
              <a:rPr lang="en-US"/>
            </a:br>
            <a:br>
              <a:rPr lang="en-US"/>
            </a:br>
            <a:r>
              <a:rPr lang="en-US"/>
              <a:t>Enrollment:</a:t>
            </a:r>
            <a:br>
              <a:rPr lang="en-US"/>
            </a:br>
            <a:r>
              <a:rPr lang="en-US"/>
              <a:t>Approximately 8,000</a:t>
            </a:r>
            <a:br>
              <a:rPr lang="en-US"/>
            </a:br>
            <a:r>
              <a:rPr lang="en-US"/>
              <a:t>Veterans &amp; Military Families:  </a:t>
            </a:r>
            <a:br>
              <a:rPr lang="en-US"/>
            </a:br>
            <a:r>
              <a:rPr lang="en-US"/>
              <a:t>Over 400 self identified; approximately 160 certified for VA education benefits</a:t>
            </a:r>
            <a:endParaRPr/>
          </a:p>
          <a:p>
            <a:pPr marL="177800" lvl="0" indent="0" algn="l" rtl="0">
              <a:lnSpc>
                <a:spcPct val="90000"/>
              </a:lnSpc>
              <a:spcBef>
                <a:spcPts val="0"/>
              </a:spcBef>
              <a:spcAft>
                <a:spcPts val="0"/>
              </a:spcAft>
              <a:buClr>
                <a:schemeClr val="dk1"/>
              </a:buClr>
              <a:buSzPts val="2800"/>
              <a:buNone/>
            </a:pPr>
            <a:endParaRPr/>
          </a:p>
          <a:p>
            <a:pPr marL="177800" lvl="0" indent="0" algn="l" rtl="0">
              <a:lnSpc>
                <a:spcPct val="90000"/>
              </a:lnSpc>
              <a:spcBef>
                <a:spcPts val="0"/>
              </a:spcBef>
              <a:spcAft>
                <a:spcPts val="0"/>
              </a:spcAft>
              <a:buClr>
                <a:schemeClr val="dk1"/>
              </a:buClr>
              <a:buSzPts val="2800"/>
              <a:buNone/>
            </a:pPr>
            <a:r>
              <a:rPr lang="en-US"/>
              <a:t>Veterans Resource Center Staffing: </a:t>
            </a:r>
            <a:br>
              <a:rPr lang="en-US"/>
            </a:br>
            <a:r>
              <a:rPr lang="en-US" sz="2500"/>
              <a:t>FT: Veterans Program Supervisor; FT: Veterans Specialist; FT Veterans Counselor: PT Veterans Counseling Assistant; PT Veterans Outreach Specialist; </a:t>
            </a:r>
            <a:r>
              <a:rPr lang="en-US" sz="2500" b="1"/>
              <a:t> 2 PT Veterans Success Coaches - GRANT FUNDED</a:t>
            </a:r>
            <a:endParaRPr sz="2500" b="1"/>
          </a:p>
        </p:txBody>
      </p:sp>
      <p:pic>
        <p:nvPicPr>
          <p:cNvPr id="147" name="Google Shape;147;p20"/>
          <p:cNvPicPr preferRelativeResize="0"/>
          <p:nvPr/>
        </p:nvPicPr>
        <p:blipFill>
          <a:blip r:embed="rId3">
            <a:alphaModFix/>
          </a:blip>
          <a:stretch>
            <a:fillRect/>
          </a:stretch>
        </p:blipFill>
        <p:spPr>
          <a:xfrm>
            <a:off x="2714050" y="242450"/>
            <a:ext cx="1709675" cy="1876200"/>
          </a:xfrm>
          <a:prstGeom prst="rect">
            <a:avLst/>
          </a:prstGeom>
          <a:noFill/>
          <a:ln>
            <a:noFill/>
          </a:ln>
        </p:spPr>
      </p:pic>
      <p:pic>
        <p:nvPicPr>
          <p:cNvPr id="148" name="Google Shape;148;p20"/>
          <p:cNvPicPr preferRelativeResize="0"/>
          <p:nvPr/>
        </p:nvPicPr>
        <p:blipFill rotWithShape="1">
          <a:blip r:embed="rId4">
            <a:alphaModFix/>
          </a:blip>
          <a:srcRect l="-297210" t="-168040" r="297210" b="168040"/>
          <a:stretch/>
        </p:blipFill>
        <p:spPr>
          <a:xfrm>
            <a:off x="152400" y="152400"/>
            <a:ext cx="2409250" cy="1806937"/>
          </a:xfrm>
          <a:prstGeom prst="rect">
            <a:avLst/>
          </a:prstGeom>
          <a:noFill/>
          <a:ln>
            <a:noFill/>
          </a:ln>
        </p:spPr>
      </p:pic>
      <p:pic>
        <p:nvPicPr>
          <p:cNvPr id="149" name="Google Shape;149;p20"/>
          <p:cNvPicPr preferRelativeResize="0"/>
          <p:nvPr/>
        </p:nvPicPr>
        <p:blipFill>
          <a:blip r:embed="rId4">
            <a:alphaModFix/>
          </a:blip>
          <a:stretch>
            <a:fillRect/>
          </a:stretch>
        </p:blipFill>
        <p:spPr>
          <a:xfrm>
            <a:off x="8029500" y="1504225"/>
            <a:ext cx="3801850" cy="2851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842975" y="447225"/>
            <a:ext cx="6460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Las Positas College</a:t>
            </a:r>
            <a:br>
              <a:rPr lang="en-US"/>
            </a:br>
            <a:r>
              <a:rPr lang="en-US"/>
              <a:t>8 Keys to Veterans’ Success</a:t>
            </a:r>
            <a:endParaRPr/>
          </a:p>
        </p:txBody>
      </p:sp>
      <p:sp>
        <p:nvSpPr>
          <p:cNvPr id="155" name="Google Shape;155;p21"/>
          <p:cNvSpPr txBox="1">
            <a:spLocks noGrp="1"/>
          </p:cNvSpPr>
          <p:nvPr>
            <p:ph type="body" idx="1"/>
          </p:nvPr>
        </p:nvSpPr>
        <p:spPr>
          <a:xfrm>
            <a:off x="2093500" y="2051125"/>
            <a:ext cx="9577500" cy="4351500"/>
          </a:xfrm>
          <a:prstGeom prst="rect">
            <a:avLst/>
          </a:prstGeom>
          <a:noFill/>
          <a:ln>
            <a:noFill/>
          </a:ln>
        </p:spPr>
        <p:txBody>
          <a:bodyPr spcFirstLastPara="1" wrap="square" lIns="91425" tIns="45700" rIns="91425" bIns="45700" anchor="t" anchorCtr="0">
            <a:normAutofit fontScale="55000" lnSpcReduction="20000"/>
          </a:bodyPr>
          <a:lstStyle/>
          <a:p>
            <a:pPr marL="177800" lvl="0" indent="0" algn="l" rtl="0">
              <a:lnSpc>
                <a:spcPct val="90000"/>
              </a:lnSpc>
              <a:spcBef>
                <a:spcPts val="0"/>
              </a:spcBef>
              <a:spcAft>
                <a:spcPts val="0"/>
              </a:spcAft>
              <a:buClr>
                <a:schemeClr val="dk1"/>
              </a:buClr>
              <a:buSzPct val="100000"/>
              <a:buNone/>
            </a:pPr>
            <a:r>
              <a:rPr lang="en-US"/>
              <a:t>Executive Order, 13607, Principles of Excellence</a:t>
            </a:r>
            <a:br>
              <a:rPr lang="en-US"/>
            </a:br>
            <a:r>
              <a:rPr lang="en-US" sz="2327"/>
              <a:t>Dept of Education - "8 Keys to Veterans' Success" are steps that postsecondary institutions can take to assist Veterans and Service members in transitioning to higher education, completing their college programs, and obtaining career-ready skills.</a:t>
            </a:r>
            <a:br>
              <a:rPr lang="en-US"/>
            </a:br>
            <a:endParaRPr/>
          </a:p>
          <a:p>
            <a:pPr marL="177800" lvl="0" indent="0" algn="l" rtl="0">
              <a:lnSpc>
                <a:spcPct val="90000"/>
              </a:lnSpc>
              <a:spcBef>
                <a:spcPts val="0"/>
              </a:spcBef>
              <a:spcAft>
                <a:spcPts val="0"/>
              </a:spcAft>
              <a:buClr>
                <a:schemeClr val="dk1"/>
              </a:buClr>
              <a:buSzPct val="100000"/>
              <a:buNone/>
            </a:pPr>
            <a:r>
              <a:rPr lang="en-US"/>
              <a:t>1. Create a culture of trust and connectedness across the campus community to promote well being and success for Veterans.</a:t>
            </a:r>
            <a:endParaRPr/>
          </a:p>
          <a:p>
            <a:pPr marL="177800" lvl="0" indent="0" algn="l" rtl="0">
              <a:spcBef>
                <a:spcPts val="0"/>
              </a:spcBef>
              <a:spcAft>
                <a:spcPts val="0"/>
              </a:spcAft>
              <a:buClr>
                <a:schemeClr val="dk1"/>
              </a:buClr>
              <a:buSzPct val="39285"/>
              <a:buFont typeface="Arial"/>
              <a:buNone/>
            </a:pPr>
            <a:br>
              <a:rPr lang="en-US"/>
            </a:br>
            <a:r>
              <a:rPr lang="en-US"/>
              <a:t>2. Ensure consistent and sustained support from campus leadership.</a:t>
            </a:r>
            <a:endParaRPr/>
          </a:p>
          <a:p>
            <a:pPr marL="177800" lvl="0" indent="0" algn="l" rtl="0">
              <a:spcBef>
                <a:spcPts val="0"/>
              </a:spcBef>
              <a:spcAft>
                <a:spcPts val="0"/>
              </a:spcAft>
              <a:buClr>
                <a:schemeClr val="dk1"/>
              </a:buClr>
              <a:buSzPct val="39285"/>
              <a:buFont typeface="Arial"/>
              <a:buNone/>
            </a:pPr>
            <a:br>
              <a:rPr lang="en-US"/>
            </a:br>
            <a:r>
              <a:rPr lang="en-US"/>
              <a:t>3. Implement an early alert system to ensure all Veterans receive academic, career, and</a:t>
            </a:r>
            <a:endParaRPr/>
          </a:p>
          <a:p>
            <a:pPr marL="177800" lvl="0" indent="0" algn="l" rtl="0">
              <a:spcBef>
                <a:spcPts val="0"/>
              </a:spcBef>
              <a:spcAft>
                <a:spcPts val="0"/>
              </a:spcAft>
              <a:buClr>
                <a:schemeClr val="dk1"/>
              </a:buClr>
              <a:buSzPct val="39285"/>
              <a:buFont typeface="Arial"/>
              <a:buNone/>
            </a:pPr>
            <a:r>
              <a:rPr lang="en-US"/>
              <a:t>financial advice before challenges become overwhelming.</a:t>
            </a:r>
            <a:endParaRPr/>
          </a:p>
          <a:p>
            <a:pPr marL="177800" lvl="0" indent="0" algn="l" rtl="0">
              <a:spcBef>
                <a:spcPts val="0"/>
              </a:spcBef>
              <a:spcAft>
                <a:spcPts val="0"/>
              </a:spcAft>
              <a:buClr>
                <a:schemeClr val="dk1"/>
              </a:buClr>
              <a:buSzPct val="39285"/>
              <a:buFont typeface="Arial"/>
              <a:buNone/>
            </a:pPr>
            <a:br>
              <a:rPr lang="en-US"/>
            </a:br>
            <a:r>
              <a:rPr lang="en-US"/>
              <a:t>4. Coordinate and centralize campus efforts for all Veterans, together with the creation of a</a:t>
            </a:r>
            <a:endParaRPr/>
          </a:p>
          <a:p>
            <a:pPr marL="177800" lvl="0" indent="0" algn="l" rtl="0">
              <a:spcBef>
                <a:spcPts val="0"/>
              </a:spcBef>
              <a:spcAft>
                <a:spcPts val="0"/>
              </a:spcAft>
              <a:buClr>
                <a:schemeClr val="dk1"/>
              </a:buClr>
              <a:buSzPct val="39285"/>
              <a:buFont typeface="Arial"/>
              <a:buNone/>
            </a:pPr>
            <a:r>
              <a:rPr lang="en-US"/>
              <a:t>designated space (even if limited in</a:t>
            </a:r>
            <a:endParaRPr/>
          </a:p>
          <a:p>
            <a:pPr marL="177800" lvl="0" indent="0" algn="l" rtl="0">
              <a:spcBef>
                <a:spcPts val="0"/>
              </a:spcBef>
              <a:spcAft>
                <a:spcPts val="0"/>
              </a:spcAft>
              <a:buClr>
                <a:schemeClr val="dk1"/>
              </a:buClr>
              <a:buSzPct val="39285"/>
              <a:buFont typeface="Arial"/>
              <a:buNone/>
            </a:pPr>
            <a:br>
              <a:rPr lang="en-US"/>
            </a:br>
            <a:r>
              <a:rPr lang="en-US"/>
              <a:t>5. Collaborate with local communities and organizations, including government agencies, to align and coordinate various services for Veterans.</a:t>
            </a:r>
            <a:endParaRPr/>
          </a:p>
          <a:p>
            <a:pPr marL="177800" lvl="0" indent="0" algn="l" rtl="0">
              <a:spcBef>
                <a:spcPts val="0"/>
              </a:spcBef>
              <a:spcAft>
                <a:spcPts val="0"/>
              </a:spcAft>
              <a:buClr>
                <a:schemeClr val="dk1"/>
              </a:buClr>
              <a:buSzPct val="39285"/>
              <a:buFont typeface="Arial"/>
              <a:buNone/>
            </a:pPr>
            <a:br>
              <a:rPr lang="en-US"/>
            </a:br>
            <a:r>
              <a:rPr lang="en-US"/>
              <a:t>6. Use a uniform set of data tools to collect and track information on Vete rans, including</a:t>
            </a:r>
            <a:endParaRPr/>
          </a:p>
          <a:p>
            <a:pPr marL="177800" lvl="0" indent="0" algn="l" rtl="0">
              <a:spcBef>
                <a:spcPts val="0"/>
              </a:spcBef>
              <a:spcAft>
                <a:spcPts val="0"/>
              </a:spcAft>
              <a:buClr>
                <a:schemeClr val="dk1"/>
              </a:buClr>
              <a:buSzPct val="39285"/>
              <a:buFont typeface="Arial"/>
              <a:buNone/>
            </a:pPr>
            <a:r>
              <a:rPr lang="en-US"/>
              <a:t>demographics, retention and degree completion.</a:t>
            </a:r>
            <a:endParaRPr/>
          </a:p>
          <a:p>
            <a:pPr marL="177800" lvl="0" indent="0" algn="l" rtl="0">
              <a:spcBef>
                <a:spcPts val="0"/>
              </a:spcBef>
              <a:spcAft>
                <a:spcPts val="0"/>
              </a:spcAft>
              <a:buClr>
                <a:schemeClr val="dk1"/>
              </a:buClr>
              <a:buSzPct val="39285"/>
              <a:buFont typeface="Arial"/>
              <a:buNone/>
            </a:pPr>
            <a:br>
              <a:rPr lang="en-US"/>
            </a:br>
            <a:r>
              <a:rPr lang="en-US"/>
              <a:t>7. Provide comprehensive professional development for faculty and staff on issues and</a:t>
            </a:r>
            <a:endParaRPr/>
          </a:p>
          <a:p>
            <a:pPr marL="177800" lvl="0" indent="0" algn="l" rtl="0">
              <a:spcBef>
                <a:spcPts val="0"/>
              </a:spcBef>
              <a:spcAft>
                <a:spcPts val="0"/>
              </a:spcAft>
              <a:buClr>
                <a:schemeClr val="dk1"/>
              </a:buClr>
              <a:buSzPct val="39285"/>
              <a:buFont typeface="Arial"/>
              <a:buNone/>
            </a:pPr>
            <a:r>
              <a:rPr lang="en-US"/>
              <a:t>challenges unique to Veterans.</a:t>
            </a:r>
            <a:endParaRPr/>
          </a:p>
          <a:p>
            <a:pPr marL="177800" lvl="0" indent="0" algn="l" rtl="0">
              <a:spcBef>
                <a:spcPts val="0"/>
              </a:spcBef>
              <a:spcAft>
                <a:spcPts val="0"/>
              </a:spcAft>
              <a:buClr>
                <a:schemeClr val="dk1"/>
              </a:buClr>
              <a:buSzPct val="39285"/>
              <a:buFont typeface="Arial"/>
              <a:buNone/>
            </a:pPr>
            <a:br>
              <a:rPr lang="en-US"/>
            </a:br>
            <a:r>
              <a:rPr lang="en-US"/>
              <a:t>8. Develop systems that ensure sustainability of effective practices for Veterans.</a:t>
            </a:r>
            <a:endParaRPr/>
          </a:p>
          <a:p>
            <a:pPr marL="177800" lvl="0" indent="0" algn="l" rtl="0">
              <a:lnSpc>
                <a:spcPct val="90000"/>
              </a:lnSpc>
              <a:spcBef>
                <a:spcPts val="0"/>
              </a:spcBef>
              <a:spcAft>
                <a:spcPts val="0"/>
              </a:spcAft>
              <a:buClr>
                <a:schemeClr val="dk1"/>
              </a:buClr>
              <a:buSzPct val="100000"/>
              <a:buNone/>
            </a:pPr>
            <a:endParaRPr/>
          </a:p>
        </p:txBody>
      </p:sp>
      <p:pic>
        <p:nvPicPr>
          <p:cNvPr id="156" name="Google Shape;156;p21"/>
          <p:cNvPicPr preferRelativeResize="0"/>
          <p:nvPr/>
        </p:nvPicPr>
        <p:blipFill>
          <a:blip r:embed="rId3">
            <a:alphaModFix/>
          </a:blip>
          <a:stretch>
            <a:fillRect/>
          </a:stretch>
        </p:blipFill>
        <p:spPr>
          <a:xfrm>
            <a:off x="2702425" y="190125"/>
            <a:ext cx="1537723" cy="1687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Widescreen</PresentationFormat>
  <Paragraphs>122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Panel Presenters</vt:lpstr>
      <vt:lpstr>What is the CEVSS Grant?</vt:lpstr>
      <vt:lpstr>What is the CEVSS Grant?</vt:lpstr>
      <vt:lpstr>Kansas State University</vt:lpstr>
      <vt:lpstr>Kansas State University</vt:lpstr>
      <vt:lpstr>Kansas State University</vt:lpstr>
      <vt:lpstr>Las Positas College</vt:lpstr>
      <vt:lpstr>Las Positas College 8 Keys to Veterans’ Success</vt:lpstr>
      <vt:lpstr>Las Positas College Veterans Success Coaches</vt:lpstr>
      <vt:lpstr>Las Positas College</vt:lpstr>
      <vt:lpstr>Las Positas College “Sense of Belonging” Video</vt:lpstr>
      <vt:lpstr>   Questions &amp; Answers  Open Discussion, Conversation  Thank you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Jason Garcia</dc:creator>
  <cp:lastModifiedBy>Jason Garcia</cp:lastModifiedBy>
  <cp:revision>1</cp:revision>
  <dcterms:modified xsi:type="dcterms:W3CDTF">2024-07-18T15:08:55Z</dcterms:modified>
</cp:coreProperties>
</file>